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8" r:id="rId2"/>
  </p:sldMasterIdLst>
  <p:notesMasterIdLst>
    <p:notesMasterId r:id="rId22"/>
  </p:notesMasterIdLst>
  <p:sldIdLst>
    <p:sldId id="262" r:id="rId3"/>
    <p:sldId id="256" r:id="rId4"/>
    <p:sldId id="257" r:id="rId5"/>
    <p:sldId id="265" r:id="rId6"/>
    <p:sldId id="261" r:id="rId7"/>
    <p:sldId id="258" r:id="rId8"/>
    <p:sldId id="263" r:id="rId9"/>
    <p:sldId id="268" r:id="rId10"/>
    <p:sldId id="269" r:id="rId11"/>
    <p:sldId id="270" r:id="rId12"/>
    <p:sldId id="275" r:id="rId13"/>
    <p:sldId id="274" r:id="rId14"/>
    <p:sldId id="273" r:id="rId15"/>
    <p:sldId id="279" r:id="rId16"/>
    <p:sldId id="272" r:id="rId17"/>
    <p:sldId id="278" r:id="rId18"/>
    <p:sldId id="259" r:id="rId19"/>
    <p:sldId id="267" r:id="rId20"/>
    <p:sldId id="266"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Raleway" pitchFamily="2" charset="0"/>
      <p:regular r:id="rId27"/>
      <p:bold r:id="rId28"/>
      <p:italic r:id="rId29"/>
      <p:boldItalic r:id="rId30"/>
    </p:embeddedFont>
    <p:embeddedFont>
      <p:font typeface="Trebuchet MS" panose="020B0603020202020204" pitchFamily="3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7310">
          <p15:clr>
            <a:srgbClr val="A4A3A4"/>
          </p15:clr>
        </p15:guide>
        <p15:guide id="2" orient="horz" pos="3952">
          <p15:clr>
            <a:srgbClr val="A4A3A4"/>
          </p15:clr>
        </p15:guide>
        <p15:guide id="3" orient="horz" pos="935">
          <p15:clr>
            <a:srgbClr val="A4A3A4"/>
          </p15:clr>
        </p15:guide>
        <p15:guide id="4" pos="393">
          <p15:clr>
            <a:srgbClr val="A4A3A4"/>
          </p15:clr>
        </p15:guide>
        <p15:guide id="5" pos="801">
          <p15:clr>
            <a:srgbClr val="A4A3A4"/>
          </p15:clr>
        </p15:guide>
        <p15:guide id="6" pos="6924">
          <p15:clr>
            <a:srgbClr val="A4A3A4"/>
          </p15:clr>
        </p15:guide>
        <p15:guide id="7" pos="3817">
          <p15:clr>
            <a:srgbClr val="A4A3A4"/>
          </p15:clr>
        </p15:guide>
        <p15:guide id="8" orient="horz" pos="527">
          <p15:clr>
            <a:srgbClr val="A4A3A4"/>
          </p15:clr>
        </p15:guide>
        <p15:guide id="9" orient="horz" pos="3816">
          <p15:clr>
            <a:srgbClr val="A4A3A4"/>
          </p15:clr>
        </p15:guide>
        <p15:guide id="10" orient="horz" pos="2001">
          <p15:clr>
            <a:srgbClr val="A4A3A4"/>
          </p15:clr>
        </p15:guide>
        <p15:guide id="11" orient="horz" pos="216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7" roundtripDataSignature="AMtx7mgvovaRf5/xcXOPbFffMR8tUz3OX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308" autoAdjust="0"/>
  </p:normalViewPr>
  <p:slideViewPr>
    <p:cSldViewPr snapToGrid="0">
      <p:cViewPr>
        <p:scale>
          <a:sx n="90" d="100"/>
          <a:sy n="90" d="100"/>
        </p:scale>
        <p:origin x="768" y="198"/>
      </p:cViewPr>
      <p:guideLst>
        <p:guide pos="7310"/>
        <p:guide orient="horz" pos="3952"/>
        <p:guide orient="horz" pos="935"/>
        <p:guide pos="393"/>
        <p:guide pos="801"/>
        <p:guide pos="6924"/>
        <p:guide pos="3817"/>
        <p:guide orient="horz" pos="527"/>
        <p:guide orient="horz" pos="3816"/>
        <p:guide orient="horz" pos="2001"/>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7.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font" Target="fonts/font10.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jpg>
</file>

<file path=ppt/media/image26.jp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199"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199"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199"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199"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199"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199"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199"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199"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199"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Hey </a:t>
            </a:r>
            <a:r>
              <a:rPr lang="en-US" dirty="0" err="1"/>
              <a:t>yall</a:t>
            </a:r>
            <a:r>
              <a:rPr lang="en-US" dirty="0"/>
              <a:t>, today’s presentation is an examination or an attempt to understand a bit of the Disney Magic.  My Name is Ben Roberts, so let’s dive in.</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517901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remove the four directors with more than 50 films Directed, we can see that the trend line flattens out. Meaning that a director with NO previous directorial experience could likely score as high or higher than a director with 5 or 6 films previous directed.  While the trend for IMDB is relatively flat,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236963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look at the ROI of each subject film, based on the number of films previous released, we see very little correlation, through a slightly positive trend.  In other words, when looking at the slide and the previous slide, it’s clear to see that the User IMDB rating does not corelate well to the ROI of the film.  And we looked at ROI vs worldwide revenue because a 10% return is a 10% return whether it comes in 1940 or in 2020. However, a million dollars in profit in 1940 was WAY more meaningful than a million dollar return in 2020.</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524557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Bare with me, I know chart is super tiny, but what we’re looking at is the IMDB user rating by genre.  5 of the top 7 genres included Biography or Documentaries while…</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656941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Those films tend to do less well from a financial standpoint. Action fantasy adventure films to produce the highest ROI, return on investment.  Probably nobody is surprised that those genres include the latest marvel movies.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337482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chart I also found interesting; This shows us the ROI of each film as compared to the age of the Director at the time of release.  There is definitely a sweet spot for director in their mid30’s and in their late 40’s with sporadic films released by directors in their late 30’s and early 40’s.  I’m not sure why this is but it would be something fun to dig in to.  I suspect that at that point in life, having reached a level of </a:t>
            </a:r>
            <a:r>
              <a:rPr lang="en-US" dirty="0" err="1"/>
              <a:t>sucees</a:t>
            </a:r>
            <a:r>
              <a:rPr lang="en-US" dirty="0"/>
              <a:t>, director take time to focus on other things and then come back to film direction a little later in life.</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682732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chart also surprised me.  As movie goers, when we think of the movie going season, we often think about the summer movie season or the holiday movie season. But from a business perspective, we see the highest revenue in the spring, with summer and winter bringing in the least revenue.  However, the highest return on investment seems to be films released in winter.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454383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lastly, this chart made me laugh and got me to understand that there are some major flaws in our data.  This chart would seem to indicate that movies today have a much lower ROI than movies released in the early days of the Walt Disney Company.  However,   in 1937 Disney released Snow White and the 7 dwarfs on a budget of $1.5M and has since gone on to earn more than $184M.  So that is an astronomical ROI but, not all films have enjoyed 80 years worth of nostalgia to draw on and that is total revenue of $184M over the last 80 year.  The film initially lost money with a debut of only $600k.  So when we look at long term success of a film, we might want to consider ROI over time, and not just the initial release.</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450876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dirty="0"/>
          </a:p>
          <a:p>
            <a:pPr marL="0" lvl="0" indent="0" algn="l" rtl="0">
              <a:spcBef>
                <a:spcPts val="0"/>
              </a:spcBef>
              <a:spcAft>
                <a:spcPts val="0"/>
              </a:spcAft>
              <a:buNone/>
            </a:pPr>
            <a:r>
              <a:rPr lang="en-US" dirty="0"/>
              <a:t>After data cleaning and exploratory data analysis the following regression models were used to predict the IMDB User Rating for each title: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 Linear Regression</a:t>
            </a:r>
          </a:p>
          <a:p>
            <a:pPr marL="0" lvl="0" indent="0" algn="l" rtl="0">
              <a:spcBef>
                <a:spcPts val="0"/>
              </a:spcBef>
              <a:spcAft>
                <a:spcPts val="0"/>
              </a:spcAft>
              <a:buNone/>
            </a:pPr>
            <a:r>
              <a:rPr lang="en-US" dirty="0"/>
              <a:t>2. Decision Tree Regressor</a:t>
            </a:r>
          </a:p>
          <a:p>
            <a:pPr marL="0" lvl="0" indent="0" algn="l" rtl="0">
              <a:spcBef>
                <a:spcPts val="0"/>
              </a:spcBef>
              <a:spcAft>
                <a:spcPts val="0"/>
              </a:spcAft>
              <a:buNone/>
            </a:pPr>
            <a:r>
              <a:rPr lang="en-US" dirty="0"/>
              <a:t>3. Bagged Tree Regressor</a:t>
            </a:r>
          </a:p>
          <a:p>
            <a:pPr marL="0" lvl="0" indent="0" algn="l" rtl="0">
              <a:spcBef>
                <a:spcPts val="0"/>
              </a:spcBef>
              <a:spcAft>
                <a:spcPts val="0"/>
              </a:spcAft>
              <a:buNone/>
            </a:pPr>
            <a:r>
              <a:rPr lang="en-US" dirty="0"/>
              <a:t>4. Random Forest Regressor</a:t>
            </a:r>
          </a:p>
          <a:p>
            <a:pPr marL="0" lvl="0" indent="0" algn="l" rtl="0">
              <a:spcBef>
                <a:spcPts val="0"/>
              </a:spcBef>
              <a:spcAft>
                <a:spcPts val="0"/>
              </a:spcAft>
              <a:buNone/>
            </a:pPr>
            <a:r>
              <a:rPr lang="en-US" dirty="0"/>
              <a:t>5. </a:t>
            </a:r>
            <a:r>
              <a:rPr lang="en-US" dirty="0" err="1"/>
              <a:t>Adaboost</a:t>
            </a:r>
            <a:r>
              <a:rPr lang="en-US" dirty="0"/>
              <a:t> regressor</a:t>
            </a:r>
          </a:p>
          <a:p>
            <a:pPr marL="0" lvl="0" indent="0" algn="l" rtl="0">
              <a:spcBef>
                <a:spcPts val="0"/>
              </a:spcBef>
              <a:spcAft>
                <a:spcPts val="0"/>
              </a:spcAft>
              <a:buNone/>
            </a:pPr>
            <a:r>
              <a:rPr lang="en-US" dirty="0"/>
              <a:t>6. KNN Regressor</a:t>
            </a:r>
          </a:p>
          <a:p>
            <a:pPr marL="0" lvl="0" indent="0" algn="l" rtl="0">
              <a:spcBef>
                <a:spcPts val="0"/>
              </a:spcBef>
              <a:spcAft>
                <a:spcPts val="0"/>
              </a:spcAft>
              <a:buNone/>
            </a:pPr>
            <a:r>
              <a:rPr lang="en-US" dirty="0"/>
              <a:t>7. Lasso</a:t>
            </a:r>
          </a:p>
          <a:p>
            <a:pPr marL="0" lvl="0" indent="0" algn="l" rtl="0">
              <a:spcBef>
                <a:spcPts val="0"/>
              </a:spcBef>
              <a:spcAft>
                <a:spcPts val="0"/>
              </a:spcAft>
              <a:buNone/>
            </a:pPr>
            <a:r>
              <a:rPr lang="en-US" dirty="0"/>
              <a:t>8. Ridge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baseline model, the mean IMDB User Rating, produced a Root Mean Squared Error of 0.947%.  The root mean squared error </a:t>
            </a:r>
            <a:r>
              <a:rPr lang="en-US" dirty="0" err="1"/>
              <a:t>indiactes</a:t>
            </a:r>
            <a:r>
              <a:rPr lang="en-US" dirty="0"/>
              <a:t> that the errors are about 0.947% off from the actual IMDB Rating.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Additionally, the same types of models were used to predict the Worldwide Revenue of each title. The baseline model for revenue produced an RMSE of 359,926,713%. The root mean squared error </a:t>
            </a:r>
            <a:r>
              <a:rPr lang="en-US" dirty="0" err="1"/>
              <a:t>indiactes</a:t>
            </a:r>
            <a:r>
              <a:rPr lang="en-US" dirty="0"/>
              <a:t> that the errors are about 359% off from the actual Revenue.  Given the vast difference between the min and max </a:t>
            </a:r>
            <a:r>
              <a:rPr lang="en-US" dirty="0" err="1"/>
              <a:t>reveunes</a:t>
            </a:r>
            <a:r>
              <a:rPr lang="en-US" dirty="0"/>
              <a:t>, this odd result isn't too surprising. </a:t>
            </a:r>
          </a:p>
          <a:p>
            <a:pPr marL="0" lvl="0" indent="0" algn="l" rtl="0">
              <a:spcBef>
                <a:spcPts val="0"/>
              </a:spcBef>
              <a:spcAft>
                <a:spcPts val="0"/>
              </a:spcAft>
              <a:buNone/>
            </a:pPr>
            <a:endParaRPr dirty="0"/>
          </a:p>
        </p:txBody>
      </p:sp>
      <p:sp>
        <p:nvSpPr>
          <p:cNvPr id="228" name="Google Shape;22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After comparing and tuning the models, Lasso was deemed the best fit as it produced the best Cross Val scores and a reasonably small Root Mean Squared error for the test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were able to predict the IMDB User Rating and Worldwide Revenue for two upcoming releases, Doctor Strange in the Multiverse of Madness and The Bob's Burgers Movie, both due to be released in May of 2022. Doctor Strange is predicted to have an IMDB rating of 6.63 with Worldwide Revenue of \\$294 294,513,986. The Bob's Burgers Movie is predicated to have an IMDB rating of 6.37 with Worldwide Revenue of \\$45,963,783. It remains to be seen how accurate these predications will be. </a:t>
            </a:r>
          </a:p>
          <a:p>
            <a:pPr marL="0" lvl="0" indent="0" algn="l" rtl="0">
              <a:spcBef>
                <a:spcPts val="0"/>
              </a:spcBef>
              <a:spcAft>
                <a:spcPts val="0"/>
              </a:spcAft>
              <a:buNone/>
            </a:pPr>
            <a:endParaRPr lang="en-US" dirty="0"/>
          </a:p>
        </p:txBody>
      </p:sp>
      <p:sp>
        <p:nvSpPr>
          <p:cNvPr id="150" name="Google Shape;15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954103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4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dirty="0"/>
          </a:p>
          <a:p>
            <a:pPr marL="0" lvl="0" indent="0" algn="l" rtl="0">
              <a:spcBef>
                <a:spcPts val="0"/>
              </a:spcBef>
              <a:spcAft>
                <a:spcPts val="0"/>
              </a:spcAft>
              <a:buNone/>
            </a:pPr>
            <a:r>
              <a:rPr lang="en-US" dirty="0"/>
              <a:t>Data availability was uneven amongst films and features of interest, forcing us to drop a few observations, consider different features, and different targets. With more time there are a number of things that could be done to improve the model and the results.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Budget and Revenue numbers were not readily available from IMDB for each Disney film. Nor were they available for each film in the Director's and </a:t>
            </a:r>
            <a:r>
              <a:rPr lang="en-US" dirty="0" err="1"/>
              <a:t>Wirter's</a:t>
            </a:r>
            <a:r>
              <a:rPr lang="en-US" dirty="0"/>
              <a:t> history, meaning our previous performance indicators may not be complete or 100% accurate.  With more time, the missing budget and revenue numbers may be sourced elsewhere.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Additional features could be valuable in analyzing IMDB User Ratings as well as Revenue numbers. Currently, the model does not take in to account source material, or source authors.  It also does not account for Disney having produced versus distributed the film.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While there is some accounting for live-action vs animation, movie plot elements are not considered. With more time, I'd like to attempt to categorize leading characters/supporting roles (human vs animal vs other, male/female, young/old, </a:t>
            </a:r>
            <a:r>
              <a:rPr lang="en-US" dirty="0" err="1"/>
              <a:t>etc</a:t>
            </a:r>
            <a:r>
              <a:rPr lang="en-US" dirty="0"/>
              <a:t>), the presence of a villain or villains, continuous story line vs series of adventures, presence of absence of a love interest, main character family traits and how prominently family members are featured, </a:t>
            </a:r>
            <a:r>
              <a:rPr lang="en-US" dirty="0" err="1"/>
              <a:t>atc</a:t>
            </a: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This model does account for the track record of the directors and writers of the film, it does not account for the track records of the principal actors. Also, there are some gaps in the data provided by IMDB. With more time, those gaps could be researched and filled in making the model more complete.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For those films featuring songs, the writers and composers track records and demographics could be considered.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For those films featuring action sequences and/or special effects, the track records of those producing the effects could also be considered. As well as the amount of runtime dedicated to those sequences.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Marketing and Promotional efforts are not accounted for in this analysis either. Marketing campaign, or marketing spend as percent of total budget. If toys or merchandise were produced, in what quantities, in which price ranges, how widely available, etc.  Additionally, partnerships and collaborations with companies such as McDonald's (i.e. Happy Meals) are not considered.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Script elements such as the number of words or sentiment of the film is also not considered and may be interesting to look at as well.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While the code currently exists to create </a:t>
            </a:r>
            <a:r>
              <a:rPr lang="en-US" dirty="0" err="1"/>
              <a:t>predicitions</a:t>
            </a:r>
            <a:r>
              <a:rPr lang="en-US" dirty="0"/>
              <a:t> for future releases, it's not very user friendly.  A tool should be created allowing the user to enter specific parameters (budget, writers, directors, estimated release date, and additional feature data), and receive an estimated IMDB User Rating, Revenue Numbers, and ROI predictions. </a:t>
            </a:r>
            <a:endParaRPr dirty="0"/>
          </a:p>
        </p:txBody>
      </p:sp>
      <p:sp>
        <p:nvSpPr>
          <p:cNvPr id="259" name="Google Shape;259;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810552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dirty="0">
                <a:solidFill>
                  <a:schemeClr val="lt1"/>
                </a:solidFill>
                <a:latin typeface="Calibri"/>
                <a:ea typeface="Calibri"/>
                <a:cs typeface="Calibri"/>
                <a:sym typeface="Calibri"/>
              </a:rPr>
              <a:t>This project seeks to understand if the previous performance of the Walt Disney Company, previous performance of the Disney film Directors and Writers of Disney movies can be used to estimate the success of future films.  This is just the first phase of a larger project that will hopefully lead to the creation of a tool for future film-makers could leverage to help create successful movie projects in the future.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dirty="0">
                <a:solidFill>
                  <a:schemeClr val="lt1"/>
                </a:solidFill>
                <a:latin typeface="Calibri"/>
                <a:ea typeface="Calibri"/>
                <a:cs typeface="Calibri"/>
                <a:sym typeface="Calibri"/>
              </a:rPr>
              <a:t>So I’m going to walk you through a little context and outline the scope of this project, then we’ll discuss the data and where it came from, I’ll walk you through the process we used and how we did our analysis, and finally we’ll take a look at the conclusions and discuss some next steps.</a:t>
            </a:r>
          </a:p>
          <a:p>
            <a:pPr marL="0" lvl="0" indent="0" algn="l" rtl="0">
              <a:spcBef>
                <a:spcPts val="0"/>
              </a:spcBef>
              <a:spcAft>
                <a:spcPts val="0"/>
              </a:spcAft>
              <a:buNone/>
            </a:pPr>
            <a:endParaRPr dirty="0"/>
          </a:p>
        </p:txBody>
      </p:sp>
      <p:sp>
        <p:nvSpPr>
          <p:cNvPr id="110" name="Google Shape;11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According to Disney.com, as of April 2022, 657 Disney movies have been released since the first Disney feature film, Snow White and The Seven Dwarfs, premiered in 1937.  Since that time, the Walt Disney Company has expanded in many different directions. From theme parks, to TV, music, merchandise, cruise ships, venture capital, and streaming services, today The Walt Disney Company is truly a global conglomerate.  But it all started with the movies and in 2021, Disney and it's subsidiaries generated a box office revenue of $ 1.17 Billion dollars. Understanding just a small piece of the Disney magic that affects that revenue could have enormous implications.  From Snow White and it’s $1.5M budget, to the latest Marvel movie with an estimated budget of $200M, with this project we hope to understand if past performance could be indicative of future results.</a:t>
            </a:r>
            <a:endParaRPr dirty="0"/>
          </a:p>
        </p:txBody>
      </p:sp>
      <p:sp>
        <p:nvSpPr>
          <p:cNvPr id="150" name="Google Shape;15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This project focuses on full-length, feature releases from The Walt Disney Company. We are excluding Disney produced shorts, TV Shows, Direct to Video releases, and Direct to Streaming releases.  In some cases, the films considered were produced by the Walt Disney Company or its subsidiaries, in other cases, they were distributed by The Walt Disney Company or its subsidiaries.  We did not the limit the scope to a specific genre or type of film.  This project considered live-action, animation, and hybrid films.  We also considered musicals, dramas, comedies, documentaries and more so long as they were full-length feature film releases.</a:t>
            </a:r>
            <a:endParaRPr dirty="0"/>
          </a:p>
        </p:txBody>
      </p:sp>
      <p:sp>
        <p:nvSpPr>
          <p:cNvPr id="247" name="Google Shape;247;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809900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4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With the expectation that this projects represents just the first phase, a wide net was originally cast for this project.  Ultimately this first phase used film lists from Disney.com, D23 (the official Disney fan club), and Wikipedia, as well as film data given to us by IMDB.com and additional film data scraped from IMDB.com. Additionally, 33 scripts from different Disney films were found, as well as lyrics to more than 790 Disney songs. Ultimately, the scripts and lyrics data will be used as part of future project phases. Data from 10 similar projects by other authors was also gathered and considered but not used in this phase.</a:t>
            </a:r>
            <a:endParaRPr dirty="0"/>
          </a:p>
        </p:txBody>
      </p:sp>
      <p:sp>
        <p:nvSpPr>
          <p:cNvPr id="259" name="Google Shape;259;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After gathering a few different lists of Disney movies from different sources, there was a lot of variation discovered.  Ultimately the decision was made to work from the list of movies gathered from Disney.com.  Data provided by IMDB was then combined with the movie list. Working with more than 8 million titles, trying to narrow down the IMDB data involved comparing a lot of text and manually checking a lot of duplicate titles.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Once the list was back down to a reasonable number of suspected Disney films, a number of titles including TV Shows, similarly titled films, Disney Shorts and Compilations, and Direct to Video Releases among others were removed. Then a scrape of IMDB was performed to gathered more data that was not originally provided.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Next, a list of Directors and Writers was created and their performance histories were gathered, then combined with the films list. After some EDA and Visualizations, models were created and predictions generated.</a:t>
            </a:r>
          </a:p>
          <a:p>
            <a:pPr marL="0" lvl="0" indent="0" algn="l" rtl="0">
              <a:spcBef>
                <a:spcPts val="0"/>
              </a:spcBef>
              <a:spcAft>
                <a:spcPts val="0"/>
              </a:spcAft>
              <a:buNone/>
            </a:pPr>
            <a:endParaRPr dirty="0"/>
          </a:p>
        </p:txBody>
      </p:sp>
      <p:sp>
        <p:nvSpPr>
          <p:cNvPr id="197" name="Google Shape;19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analysis of data just prior to modeling lead to some interesting results.  For example, this is graph shows us the number of titles released each year since 1937.  You’ll notice that there is lull in the 1980 followed by a resurgence in the mid-1990’s.  This resurgence is often referred to as the Disney Renaissance.  You’ll also notice in the early year 1 or 2 releases a year was pretty standard, often with a year or so in between due to the length of time it took to produce such films.  </a:t>
            </a:r>
            <a:r>
              <a:rPr lang="en-US" dirty="0" err="1"/>
              <a:t>Yo</a:t>
            </a:r>
            <a:r>
              <a:rPr lang="en-US" dirty="0"/>
              <a:t> </a:t>
            </a:r>
            <a:r>
              <a:rPr lang="en-US" dirty="0" err="1"/>
              <a:t>umay</a:t>
            </a:r>
            <a:r>
              <a:rPr lang="en-US" dirty="0"/>
              <a:t> also notice the gap in 1984 where it appears that no films were released.  There were in fact 2 films released that year however, there was not enough data available on those films to be considered for this project.  Data scarcity and uneven availability was problem we had to contend with over and over and over again.</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748049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chart is one of my favorites.  This shows us the IMDB user ratings, on average, for each year in which Disney films were produced. IMDB was founded in October of 1990, which is just a bit to the right of center on this chart. Meaning that ratings of feature films prior to 1990 are not ratings from the time of release but through a historical lenses.  Snow white in 1937 and Pinocchio in 1940 being the highest rated, though neither film turned a profit in it’s initial release meaning there is an awful lot of nostalgia in these ratings.  People cared so much about these films that they would venture back nearly 60 years to leave a rating and review. Now this chart shows us the AVERAGE rating per year</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38976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particular chart shocked me.  I dove back into the data manually, to figure out what was happening.  This chart shows us the average IMDB Rating for Disney Directors for the films they Directed PRIOR to the Subject Disney Film.  The first thing we see is that there were two Directors with more than 135 feature films Directed prior to their Disney releases.  This is not an error.  There were a few directors of early Disney films with more than 40, 50, 60, and yes, more than 130 Directed feature films under their belts.  We’ve also added a trend line that would suggest that the number of films directed prior to the Subject Film might actually lead to slightly lower IMDB user ratings.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513811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1">
  <p:cSld name="1">
    <p:spTree>
      <p:nvGrpSpPr>
        <p:cNvPr id="1" name="Shape 12"/>
        <p:cNvGrpSpPr/>
        <p:nvPr/>
      </p:nvGrpSpPr>
      <p:grpSpPr>
        <a:xfrm>
          <a:off x="0" y="0"/>
          <a:ext cx="0" cy="0"/>
          <a:chOff x="0" y="0"/>
          <a:chExt cx="0" cy="0"/>
        </a:xfrm>
      </p:grpSpPr>
      <p:sp>
        <p:nvSpPr>
          <p:cNvPr id="13" name="Google Shape;13;p52"/>
          <p:cNvSpPr>
            <a:spLocks noGrp="1"/>
          </p:cNvSpPr>
          <p:nvPr>
            <p:ph type="pic" idx="2"/>
          </p:nvPr>
        </p:nvSpPr>
        <p:spPr>
          <a:xfrm>
            <a:off x="0" y="0"/>
            <a:ext cx="12192000" cy="68580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31"/>
        <p:cNvGrpSpPr/>
        <p:nvPr/>
      </p:nvGrpSpPr>
      <p:grpSpPr>
        <a:xfrm>
          <a:off x="0" y="0"/>
          <a:ext cx="0" cy="0"/>
          <a:chOff x="0" y="0"/>
          <a:chExt cx="0" cy="0"/>
        </a:xfrm>
      </p:grpSpPr>
      <p:sp>
        <p:nvSpPr>
          <p:cNvPr id="32" name="Google Shape;32;p61"/>
          <p:cNvSpPr>
            <a:spLocks noGrp="1"/>
          </p:cNvSpPr>
          <p:nvPr>
            <p:ph type="pic" idx="2"/>
          </p:nvPr>
        </p:nvSpPr>
        <p:spPr>
          <a:xfrm>
            <a:off x="2046288" y="1156770"/>
            <a:ext cx="2557462" cy="2978668"/>
          </a:xfrm>
          <a:prstGeom prst="rect">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 name="Google Shape;33;p61"/>
          <p:cNvSpPr>
            <a:spLocks noGrp="1"/>
          </p:cNvSpPr>
          <p:nvPr>
            <p:ph type="pic" idx="3"/>
          </p:nvPr>
        </p:nvSpPr>
        <p:spPr>
          <a:xfrm>
            <a:off x="4817269" y="1152658"/>
            <a:ext cx="2557462" cy="2978668"/>
          </a:xfrm>
          <a:prstGeom prst="rect">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4" name="Google Shape;34;p61"/>
          <p:cNvSpPr>
            <a:spLocks noGrp="1"/>
          </p:cNvSpPr>
          <p:nvPr>
            <p:ph type="pic" idx="4"/>
          </p:nvPr>
        </p:nvSpPr>
        <p:spPr>
          <a:xfrm>
            <a:off x="7588250" y="1148546"/>
            <a:ext cx="2557462" cy="2978668"/>
          </a:xfrm>
          <a:prstGeom prst="rect">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28_Custom Layout">
  <p:cSld name="28_Custom Layout">
    <p:spTree>
      <p:nvGrpSpPr>
        <p:cNvPr id="1" name="Shape 35"/>
        <p:cNvGrpSpPr/>
        <p:nvPr/>
      </p:nvGrpSpPr>
      <p:grpSpPr>
        <a:xfrm>
          <a:off x="0" y="0"/>
          <a:ext cx="0" cy="0"/>
          <a:chOff x="0" y="0"/>
          <a:chExt cx="0" cy="0"/>
        </a:xfrm>
      </p:grpSpPr>
      <p:sp>
        <p:nvSpPr>
          <p:cNvPr id="36" name="Google Shape;36;p62"/>
          <p:cNvSpPr>
            <a:spLocks noGrp="1"/>
          </p:cNvSpPr>
          <p:nvPr>
            <p:ph type="pic" idx="2"/>
          </p:nvPr>
        </p:nvSpPr>
        <p:spPr>
          <a:xfrm>
            <a:off x="811213" y="495800"/>
            <a:ext cx="2679700" cy="23368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Google Shape;37;p62"/>
          <p:cNvSpPr>
            <a:spLocks noGrp="1"/>
          </p:cNvSpPr>
          <p:nvPr>
            <p:ph type="pic" idx="3"/>
          </p:nvPr>
        </p:nvSpPr>
        <p:spPr>
          <a:xfrm>
            <a:off x="806451" y="3665687"/>
            <a:ext cx="2679700" cy="23368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8" name="Google Shape;38;p62"/>
          <p:cNvSpPr>
            <a:spLocks noGrp="1"/>
          </p:cNvSpPr>
          <p:nvPr>
            <p:ph type="pic" idx="4"/>
          </p:nvPr>
        </p:nvSpPr>
        <p:spPr>
          <a:xfrm>
            <a:off x="3671223" y="495800"/>
            <a:ext cx="2679700" cy="23368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9" name="Google Shape;39;p62"/>
          <p:cNvSpPr>
            <a:spLocks noGrp="1"/>
          </p:cNvSpPr>
          <p:nvPr>
            <p:ph type="pic" idx="5"/>
          </p:nvPr>
        </p:nvSpPr>
        <p:spPr>
          <a:xfrm>
            <a:off x="3666461" y="3665687"/>
            <a:ext cx="2679700" cy="23368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5_Custom Layout">
  <p:cSld name="25_Custom Layout">
    <p:spTree>
      <p:nvGrpSpPr>
        <p:cNvPr id="1" name="Shape 40"/>
        <p:cNvGrpSpPr/>
        <p:nvPr/>
      </p:nvGrpSpPr>
      <p:grpSpPr>
        <a:xfrm>
          <a:off x="0" y="0"/>
          <a:ext cx="0" cy="0"/>
          <a:chOff x="0" y="0"/>
          <a:chExt cx="0" cy="0"/>
        </a:xfrm>
      </p:grpSpPr>
      <p:sp>
        <p:nvSpPr>
          <p:cNvPr id="41" name="Google Shape;41;p63"/>
          <p:cNvSpPr>
            <a:spLocks noGrp="1"/>
          </p:cNvSpPr>
          <p:nvPr>
            <p:ph type="pic" idx="2"/>
          </p:nvPr>
        </p:nvSpPr>
        <p:spPr>
          <a:xfrm>
            <a:off x="6040232" y="980422"/>
            <a:ext cx="4950478" cy="4950478"/>
          </a:xfrm>
          <a:prstGeom prst="ellipse">
            <a:avLst/>
          </a:prstGeom>
          <a:solidFill>
            <a:srgbClr val="E5E5E5"/>
          </a:solid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9_Custom Layout">
  <p:cSld name="29_Custom Layout">
    <p:spTree>
      <p:nvGrpSpPr>
        <p:cNvPr id="1" name="Shape 42"/>
        <p:cNvGrpSpPr/>
        <p:nvPr/>
      </p:nvGrpSpPr>
      <p:grpSpPr>
        <a:xfrm>
          <a:off x="0" y="0"/>
          <a:ext cx="0" cy="0"/>
          <a:chOff x="0" y="0"/>
          <a:chExt cx="0" cy="0"/>
        </a:xfrm>
      </p:grpSpPr>
      <p:sp>
        <p:nvSpPr>
          <p:cNvPr id="43" name="Google Shape;43;p64"/>
          <p:cNvSpPr>
            <a:spLocks noGrp="1"/>
          </p:cNvSpPr>
          <p:nvPr>
            <p:ph type="pic" idx="2"/>
          </p:nvPr>
        </p:nvSpPr>
        <p:spPr>
          <a:xfrm>
            <a:off x="0" y="0"/>
            <a:ext cx="4456113" cy="6858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4_Custom Layout">
  <p:cSld name="24_Custom Layout">
    <p:spTree>
      <p:nvGrpSpPr>
        <p:cNvPr id="1" name="Shape 44"/>
        <p:cNvGrpSpPr/>
        <p:nvPr/>
      </p:nvGrpSpPr>
      <p:grpSpPr>
        <a:xfrm>
          <a:off x="0" y="0"/>
          <a:ext cx="0" cy="0"/>
          <a:chOff x="0" y="0"/>
          <a:chExt cx="0" cy="0"/>
        </a:xfrm>
      </p:grpSpPr>
      <p:sp>
        <p:nvSpPr>
          <p:cNvPr id="45" name="Google Shape;45;p65"/>
          <p:cNvSpPr>
            <a:spLocks noGrp="1"/>
          </p:cNvSpPr>
          <p:nvPr>
            <p:ph type="pic" idx="2"/>
          </p:nvPr>
        </p:nvSpPr>
        <p:spPr>
          <a:xfrm>
            <a:off x="6967332" y="256522"/>
            <a:ext cx="6344956" cy="6344956"/>
          </a:xfrm>
          <a:prstGeom prst="ellipse">
            <a:avLst/>
          </a:prstGeom>
          <a:solidFill>
            <a:srgbClr val="E5E5E5"/>
          </a:solid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8_Title Slide">
  <p:cSld name="8_Title Slide">
    <p:spTree>
      <p:nvGrpSpPr>
        <p:cNvPr id="1" name="Shape 46"/>
        <p:cNvGrpSpPr/>
        <p:nvPr/>
      </p:nvGrpSpPr>
      <p:grpSpPr>
        <a:xfrm>
          <a:off x="0" y="0"/>
          <a:ext cx="0" cy="0"/>
          <a:chOff x="0" y="0"/>
          <a:chExt cx="0" cy="0"/>
        </a:xfrm>
      </p:grpSpPr>
      <p:sp>
        <p:nvSpPr>
          <p:cNvPr id="47" name="Google Shape;47;p66"/>
          <p:cNvSpPr>
            <a:spLocks noGrp="1"/>
          </p:cNvSpPr>
          <p:nvPr>
            <p:ph type="pic" idx="2"/>
          </p:nvPr>
        </p:nvSpPr>
        <p:spPr>
          <a:xfrm>
            <a:off x="-173753" y="873124"/>
            <a:ext cx="6272713" cy="5395914"/>
          </a:xfrm>
          <a:prstGeom prst="rect">
            <a:avLst/>
          </a:prstGeom>
          <a:solidFill>
            <a:srgbClr val="E5E5E5"/>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7_Title and Content">
  <p:cSld name="7_Title and Content">
    <p:spTree>
      <p:nvGrpSpPr>
        <p:cNvPr id="1" name="Shape 48"/>
        <p:cNvGrpSpPr/>
        <p:nvPr/>
      </p:nvGrpSpPr>
      <p:grpSpPr>
        <a:xfrm>
          <a:off x="0" y="0"/>
          <a:ext cx="0" cy="0"/>
          <a:chOff x="0" y="0"/>
          <a:chExt cx="0" cy="0"/>
        </a:xfrm>
      </p:grpSpPr>
      <p:sp>
        <p:nvSpPr>
          <p:cNvPr id="49" name="Google Shape;49;p67"/>
          <p:cNvSpPr>
            <a:spLocks noGrp="1"/>
          </p:cNvSpPr>
          <p:nvPr>
            <p:ph type="pic" idx="2"/>
          </p:nvPr>
        </p:nvSpPr>
        <p:spPr>
          <a:xfrm>
            <a:off x="6473105" y="1238630"/>
            <a:ext cx="4537795" cy="4743070"/>
          </a:xfrm>
          <a:prstGeom prst="rect">
            <a:avLst/>
          </a:prstGeom>
          <a:solidFill>
            <a:srgbClr val="0C70B3"/>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5_Custom Layout">
  <p:cSld name="5_Custom Layout">
    <p:spTree>
      <p:nvGrpSpPr>
        <p:cNvPr id="1" name="Shape 50"/>
        <p:cNvGrpSpPr/>
        <p:nvPr/>
      </p:nvGrpSpPr>
      <p:grpSpPr>
        <a:xfrm>
          <a:off x="0" y="0"/>
          <a:ext cx="0" cy="0"/>
          <a:chOff x="0" y="0"/>
          <a:chExt cx="0" cy="0"/>
        </a:xfrm>
      </p:grpSpPr>
      <p:sp>
        <p:nvSpPr>
          <p:cNvPr id="51" name="Google Shape;51;p68"/>
          <p:cNvSpPr>
            <a:spLocks noGrp="1"/>
          </p:cNvSpPr>
          <p:nvPr>
            <p:ph type="pic" idx="2"/>
          </p:nvPr>
        </p:nvSpPr>
        <p:spPr>
          <a:xfrm>
            <a:off x="0" y="0"/>
            <a:ext cx="5432425" cy="68580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52"/>
        <p:cNvGrpSpPr/>
        <p:nvPr/>
      </p:nvGrpSpPr>
      <p:grpSpPr>
        <a:xfrm>
          <a:off x="0" y="0"/>
          <a:ext cx="0" cy="0"/>
          <a:chOff x="0" y="0"/>
          <a:chExt cx="0" cy="0"/>
        </a:xfrm>
      </p:grpSpPr>
      <p:sp>
        <p:nvSpPr>
          <p:cNvPr id="53" name="Google Shape;53;p69"/>
          <p:cNvSpPr>
            <a:spLocks noGrp="1"/>
          </p:cNvSpPr>
          <p:nvPr>
            <p:ph type="pic" idx="2"/>
          </p:nvPr>
        </p:nvSpPr>
        <p:spPr>
          <a:xfrm>
            <a:off x="4532313" y="0"/>
            <a:ext cx="4238625" cy="68580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69"/>
          <p:cNvSpPr>
            <a:spLocks noGrp="1"/>
          </p:cNvSpPr>
          <p:nvPr>
            <p:ph type="pic" idx="3"/>
          </p:nvPr>
        </p:nvSpPr>
        <p:spPr>
          <a:xfrm>
            <a:off x="8940799" y="1193800"/>
            <a:ext cx="3251201" cy="20574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5" name="Google Shape;55;p69"/>
          <p:cNvSpPr>
            <a:spLocks noGrp="1"/>
          </p:cNvSpPr>
          <p:nvPr>
            <p:ph type="pic" idx="4"/>
          </p:nvPr>
        </p:nvSpPr>
        <p:spPr>
          <a:xfrm>
            <a:off x="8940799" y="3403600"/>
            <a:ext cx="3251201" cy="20574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Section Header">
  <p:cSld name="1_Section Header">
    <p:spTree>
      <p:nvGrpSpPr>
        <p:cNvPr id="1" name="Shape 56"/>
        <p:cNvGrpSpPr/>
        <p:nvPr/>
      </p:nvGrpSpPr>
      <p:grpSpPr>
        <a:xfrm>
          <a:off x="0" y="0"/>
          <a:ext cx="0" cy="0"/>
          <a:chOff x="0" y="0"/>
          <a:chExt cx="0" cy="0"/>
        </a:xfrm>
      </p:grpSpPr>
      <p:sp>
        <p:nvSpPr>
          <p:cNvPr id="57" name="Google Shape;57;p70"/>
          <p:cNvSpPr>
            <a:spLocks noGrp="1"/>
          </p:cNvSpPr>
          <p:nvPr>
            <p:ph type="pic" idx="2"/>
          </p:nvPr>
        </p:nvSpPr>
        <p:spPr>
          <a:xfrm>
            <a:off x="785531" y="765688"/>
            <a:ext cx="5326625" cy="5326625"/>
          </a:xfrm>
          <a:prstGeom prst="ellipse">
            <a:avLst/>
          </a:prstGeom>
          <a:solidFill>
            <a:srgbClr val="E5E5E5"/>
          </a:solid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4_Custom Layout">
  <p:cSld name="4_Custom Layout">
    <p:spTree>
      <p:nvGrpSpPr>
        <p:cNvPr id="1" name="Shape 14"/>
        <p:cNvGrpSpPr/>
        <p:nvPr/>
      </p:nvGrpSpPr>
      <p:grpSpPr>
        <a:xfrm>
          <a:off x="0" y="0"/>
          <a:ext cx="0" cy="0"/>
          <a:chOff x="0" y="0"/>
          <a:chExt cx="0" cy="0"/>
        </a:xfrm>
      </p:grpSpPr>
      <p:sp>
        <p:nvSpPr>
          <p:cNvPr id="15" name="Google Shape;15;p53"/>
          <p:cNvSpPr>
            <a:spLocks noGrp="1"/>
          </p:cNvSpPr>
          <p:nvPr>
            <p:ph type="pic" idx="2"/>
          </p:nvPr>
        </p:nvSpPr>
        <p:spPr>
          <a:xfrm>
            <a:off x="6674068" y="0"/>
            <a:ext cx="4414345" cy="517525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58"/>
        <p:cNvGrpSpPr/>
        <p:nvPr/>
      </p:nvGrpSpPr>
      <p:grpSpPr>
        <a:xfrm>
          <a:off x="0" y="0"/>
          <a:ext cx="0" cy="0"/>
          <a:chOff x="0" y="0"/>
          <a:chExt cx="0" cy="0"/>
        </a:xfrm>
      </p:grpSpPr>
      <p:sp>
        <p:nvSpPr>
          <p:cNvPr id="59" name="Google Shape;59;p71"/>
          <p:cNvSpPr>
            <a:spLocks noGrp="1"/>
          </p:cNvSpPr>
          <p:nvPr>
            <p:ph type="pic" idx="2"/>
          </p:nvPr>
        </p:nvSpPr>
        <p:spPr>
          <a:xfrm>
            <a:off x="0" y="-1"/>
            <a:ext cx="4043779" cy="3471169"/>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0" name="Google Shape;60;p71"/>
          <p:cNvSpPr>
            <a:spLocks noGrp="1"/>
          </p:cNvSpPr>
          <p:nvPr>
            <p:ph type="pic" idx="3"/>
          </p:nvPr>
        </p:nvSpPr>
        <p:spPr>
          <a:xfrm>
            <a:off x="4043779" y="0"/>
            <a:ext cx="4104443" cy="3471169"/>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1" name="Google Shape;61;p71"/>
          <p:cNvSpPr>
            <a:spLocks noGrp="1"/>
          </p:cNvSpPr>
          <p:nvPr>
            <p:ph type="pic" idx="4"/>
          </p:nvPr>
        </p:nvSpPr>
        <p:spPr>
          <a:xfrm>
            <a:off x="8087557" y="0"/>
            <a:ext cx="4104443" cy="3471169"/>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7_Title Slide">
  <p:cSld name="7_Title Slide">
    <p:spTree>
      <p:nvGrpSpPr>
        <p:cNvPr id="1" name="Shape 62"/>
        <p:cNvGrpSpPr/>
        <p:nvPr/>
      </p:nvGrpSpPr>
      <p:grpSpPr>
        <a:xfrm>
          <a:off x="0" y="0"/>
          <a:ext cx="0" cy="0"/>
          <a:chOff x="0" y="0"/>
          <a:chExt cx="0" cy="0"/>
        </a:xfrm>
      </p:grpSpPr>
      <p:sp>
        <p:nvSpPr>
          <p:cNvPr id="63" name="Google Shape;63;p72"/>
          <p:cNvSpPr>
            <a:spLocks noGrp="1"/>
          </p:cNvSpPr>
          <p:nvPr>
            <p:ph type="pic" idx="2"/>
          </p:nvPr>
        </p:nvSpPr>
        <p:spPr>
          <a:xfrm>
            <a:off x="4826000" y="266700"/>
            <a:ext cx="3187700" cy="4483100"/>
          </a:xfrm>
          <a:prstGeom prst="roundRect">
            <a:avLst>
              <a:gd name="adj" fmla="val 12285"/>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4" name="Google Shape;64;p72"/>
          <p:cNvSpPr>
            <a:spLocks noGrp="1"/>
          </p:cNvSpPr>
          <p:nvPr>
            <p:ph type="pic" idx="3"/>
          </p:nvPr>
        </p:nvSpPr>
        <p:spPr>
          <a:xfrm>
            <a:off x="8242300" y="266700"/>
            <a:ext cx="4762500" cy="7327900"/>
          </a:xfrm>
          <a:prstGeom prst="roundRect">
            <a:avLst>
              <a:gd name="adj" fmla="val 12285"/>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6_Custom Layout">
  <p:cSld name="16_Custom Layout">
    <p:spTree>
      <p:nvGrpSpPr>
        <p:cNvPr id="1" name="Shape 65"/>
        <p:cNvGrpSpPr/>
        <p:nvPr/>
      </p:nvGrpSpPr>
      <p:grpSpPr>
        <a:xfrm>
          <a:off x="0" y="0"/>
          <a:ext cx="0" cy="0"/>
          <a:chOff x="0" y="0"/>
          <a:chExt cx="0" cy="0"/>
        </a:xfrm>
      </p:grpSpPr>
      <p:sp>
        <p:nvSpPr>
          <p:cNvPr id="66" name="Google Shape;66;p73"/>
          <p:cNvSpPr>
            <a:spLocks noGrp="1"/>
          </p:cNvSpPr>
          <p:nvPr>
            <p:ph type="pic" idx="2"/>
          </p:nvPr>
        </p:nvSpPr>
        <p:spPr>
          <a:xfrm>
            <a:off x="0" y="838199"/>
            <a:ext cx="6032500" cy="6019801"/>
          </a:xfrm>
          <a:prstGeom prst="rect">
            <a:avLst/>
          </a:prstGeom>
          <a:solidFill>
            <a:srgbClr val="E8E8E8"/>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0_Title and Content">
  <p:cSld name="10_Title and Content">
    <p:spTree>
      <p:nvGrpSpPr>
        <p:cNvPr id="1" name="Shape 67"/>
        <p:cNvGrpSpPr/>
        <p:nvPr/>
      </p:nvGrpSpPr>
      <p:grpSpPr>
        <a:xfrm>
          <a:off x="0" y="0"/>
          <a:ext cx="0" cy="0"/>
          <a:chOff x="0" y="0"/>
          <a:chExt cx="0" cy="0"/>
        </a:xfrm>
      </p:grpSpPr>
      <p:sp>
        <p:nvSpPr>
          <p:cNvPr id="68" name="Google Shape;68;p74"/>
          <p:cNvSpPr>
            <a:spLocks noGrp="1"/>
          </p:cNvSpPr>
          <p:nvPr>
            <p:ph type="pic" idx="2"/>
          </p:nvPr>
        </p:nvSpPr>
        <p:spPr>
          <a:xfrm>
            <a:off x="0" y="0"/>
            <a:ext cx="6203950" cy="6858000"/>
          </a:xfrm>
          <a:prstGeom prst="rect">
            <a:avLst/>
          </a:prstGeom>
          <a:solidFill>
            <a:srgbClr val="C3E5FB"/>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1">
  <p:cSld name="S1">
    <p:spTree>
      <p:nvGrpSpPr>
        <p:cNvPr id="1" name="Shape 69"/>
        <p:cNvGrpSpPr/>
        <p:nvPr/>
      </p:nvGrpSpPr>
      <p:grpSpPr>
        <a:xfrm>
          <a:off x="0" y="0"/>
          <a:ext cx="0" cy="0"/>
          <a:chOff x="0" y="0"/>
          <a:chExt cx="0" cy="0"/>
        </a:xfrm>
      </p:grpSpPr>
      <p:sp>
        <p:nvSpPr>
          <p:cNvPr id="70" name="Google Shape;70;p75"/>
          <p:cNvSpPr>
            <a:spLocks noGrp="1"/>
          </p:cNvSpPr>
          <p:nvPr>
            <p:ph type="pic" idx="2"/>
          </p:nvPr>
        </p:nvSpPr>
        <p:spPr>
          <a:xfrm>
            <a:off x="0" y="647700"/>
            <a:ext cx="12192000" cy="5829300"/>
          </a:xfrm>
          <a:prstGeom prst="rect">
            <a:avLst/>
          </a:prstGeom>
          <a:solidFill>
            <a:srgbClr val="E7E7E7"/>
          </a:solid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01_Header &amp; Footer (Light)">
  <p:cSld name="01_Header &amp; Footer (Light)">
    <p:spTree>
      <p:nvGrpSpPr>
        <p:cNvPr id="1" name="Shape 71"/>
        <p:cNvGrpSpPr/>
        <p:nvPr/>
      </p:nvGrpSpPr>
      <p:grpSpPr>
        <a:xfrm>
          <a:off x="0" y="0"/>
          <a:ext cx="0" cy="0"/>
          <a:chOff x="0" y="0"/>
          <a:chExt cx="0" cy="0"/>
        </a:xfrm>
      </p:grpSpPr>
      <p:sp>
        <p:nvSpPr>
          <p:cNvPr id="72" name="Google Shape;72;p76"/>
          <p:cNvSpPr>
            <a:spLocks noGrp="1"/>
          </p:cNvSpPr>
          <p:nvPr>
            <p:ph type="pic" idx="2"/>
          </p:nvPr>
        </p:nvSpPr>
        <p:spPr>
          <a:xfrm>
            <a:off x="0" y="4054475"/>
            <a:ext cx="12192000" cy="2803525"/>
          </a:xfrm>
          <a:prstGeom prst="rect">
            <a:avLst/>
          </a:prstGeom>
          <a:solidFill>
            <a:srgbClr val="E5E5E5"/>
          </a:solid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73"/>
        <p:cNvGrpSpPr/>
        <p:nvPr/>
      </p:nvGrpSpPr>
      <p:grpSpPr>
        <a:xfrm>
          <a:off x="0" y="0"/>
          <a:ext cx="0" cy="0"/>
          <a:chOff x="0" y="0"/>
          <a:chExt cx="0" cy="0"/>
        </a:xfrm>
      </p:grpSpPr>
      <p:sp>
        <p:nvSpPr>
          <p:cNvPr id="74" name="Google Shape;74;p77"/>
          <p:cNvSpPr>
            <a:spLocks noGrp="1"/>
          </p:cNvSpPr>
          <p:nvPr>
            <p:ph type="pic" idx="2"/>
          </p:nvPr>
        </p:nvSpPr>
        <p:spPr>
          <a:xfrm>
            <a:off x="7102474" y="914400"/>
            <a:ext cx="5089525" cy="3890963"/>
          </a:xfrm>
          <a:prstGeom prst="rect">
            <a:avLst/>
          </a:prstGeom>
          <a:solidFill>
            <a:srgbClr val="E7E7E7"/>
          </a:solid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Титульный слайд" type="title">
  <p:cSld name="TITLE">
    <p:spTree>
      <p:nvGrpSpPr>
        <p:cNvPr id="1" name="Shape 75"/>
        <p:cNvGrpSpPr/>
        <p:nvPr/>
      </p:nvGrpSpPr>
      <p:grpSpPr>
        <a:xfrm>
          <a:off x="0" y="0"/>
          <a:ext cx="0" cy="0"/>
          <a:chOff x="0" y="0"/>
          <a:chExt cx="0" cy="0"/>
        </a:xfrm>
      </p:grpSpPr>
      <p:sp>
        <p:nvSpPr>
          <p:cNvPr id="76" name="Google Shape;76;p7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Raleway"/>
              <a:buNone/>
              <a:defRPr sz="6000" b="0" i="0" u="none" strike="noStrike" cap="none">
                <a:solidFill>
                  <a:schemeClr val="dk1"/>
                </a:solidFill>
                <a:latin typeface="Raleway"/>
                <a:ea typeface="Raleway"/>
                <a:cs typeface="Raleway"/>
                <a:sym typeface="Ralew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7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78" name="Google Shape;78;p7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7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0" name="Google Shape;80;p7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1_Title and Content">
  <p:cSld name="11_Title and Content">
    <p:spTree>
      <p:nvGrpSpPr>
        <p:cNvPr id="1" name="Shape 81"/>
        <p:cNvGrpSpPr/>
        <p:nvPr/>
      </p:nvGrpSpPr>
      <p:grpSpPr>
        <a:xfrm>
          <a:off x="0" y="0"/>
          <a:ext cx="0" cy="0"/>
          <a:chOff x="0" y="0"/>
          <a:chExt cx="0" cy="0"/>
        </a:xfrm>
      </p:grpSpPr>
      <p:sp>
        <p:nvSpPr>
          <p:cNvPr id="82" name="Google Shape;82;p79"/>
          <p:cNvSpPr>
            <a:spLocks noGrp="1"/>
          </p:cNvSpPr>
          <p:nvPr>
            <p:ph type="pic" idx="2"/>
          </p:nvPr>
        </p:nvSpPr>
        <p:spPr>
          <a:xfrm>
            <a:off x="5714207" y="1362869"/>
            <a:ext cx="5096668" cy="2894806"/>
          </a:xfrm>
          <a:prstGeom prst="rect">
            <a:avLst/>
          </a:prstGeom>
          <a:solidFill>
            <a:srgbClr val="5A5A5A"/>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11_Custom Layout">
  <p:cSld name="11_Custom Layout">
    <p:spTree>
      <p:nvGrpSpPr>
        <p:cNvPr id="1" name="Shape 83"/>
        <p:cNvGrpSpPr/>
        <p:nvPr/>
      </p:nvGrpSpPr>
      <p:grpSpPr>
        <a:xfrm>
          <a:off x="0" y="0"/>
          <a:ext cx="0" cy="0"/>
          <a:chOff x="0" y="0"/>
          <a:chExt cx="0" cy="0"/>
        </a:xfrm>
      </p:grpSpPr>
      <p:sp>
        <p:nvSpPr>
          <p:cNvPr id="84" name="Google Shape;84;p80"/>
          <p:cNvSpPr>
            <a:spLocks noGrp="1"/>
          </p:cNvSpPr>
          <p:nvPr>
            <p:ph type="pic" idx="2"/>
          </p:nvPr>
        </p:nvSpPr>
        <p:spPr>
          <a:xfrm>
            <a:off x="1542257" y="1690688"/>
            <a:ext cx="4468018" cy="2547937"/>
          </a:xfrm>
          <a:prstGeom prst="rect">
            <a:avLst/>
          </a:prstGeom>
          <a:solidFill>
            <a:srgbClr val="5A5A5A"/>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_Custom Layout">
  <p:cSld name="3_Custom Layout">
    <p:spTree>
      <p:nvGrpSpPr>
        <p:cNvPr id="1" name="Shape 16"/>
        <p:cNvGrpSpPr/>
        <p:nvPr/>
      </p:nvGrpSpPr>
      <p:grpSpPr>
        <a:xfrm>
          <a:off x="0" y="0"/>
          <a:ext cx="0" cy="0"/>
          <a:chOff x="0" y="0"/>
          <a:chExt cx="0" cy="0"/>
        </a:xfrm>
      </p:grpSpPr>
      <p:sp>
        <p:nvSpPr>
          <p:cNvPr id="17" name="Google Shape;17;p54"/>
          <p:cNvSpPr>
            <a:spLocks noGrp="1"/>
          </p:cNvSpPr>
          <p:nvPr>
            <p:ph type="pic" idx="2"/>
          </p:nvPr>
        </p:nvSpPr>
        <p:spPr>
          <a:xfrm>
            <a:off x="7239000" y="866248"/>
            <a:ext cx="4051300" cy="5128151"/>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9_Title and Content">
  <p:cSld name="9_Title and Content">
    <p:spTree>
      <p:nvGrpSpPr>
        <p:cNvPr id="1" name="Shape 85"/>
        <p:cNvGrpSpPr/>
        <p:nvPr/>
      </p:nvGrpSpPr>
      <p:grpSpPr>
        <a:xfrm>
          <a:off x="0" y="0"/>
          <a:ext cx="0" cy="0"/>
          <a:chOff x="0" y="0"/>
          <a:chExt cx="0" cy="0"/>
        </a:xfrm>
      </p:grpSpPr>
      <p:sp>
        <p:nvSpPr>
          <p:cNvPr id="86" name="Google Shape;86;p81"/>
          <p:cNvSpPr>
            <a:spLocks noGrp="1"/>
          </p:cNvSpPr>
          <p:nvPr>
            <p:ph type="pic" idx="2"/>
          </p:nvPr>
        </p:nvSpPr>
        <p:spPr>
          <a:xfrm>
            <a:off x="1521048" y="2100264"/>
            <a:ext cx="3741738" cy="2251075"/>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13_Title and Content">
  <p:cSld name="13_Title and Content">
    <p:spTree>
      <p:nvGrpSpPr>
        <p:cNvPr id="1" name="Shape 87"/>
        <p:cNvGrpSpPr/>
        <p:nvPr/>
      </p:nvGrpSpPr>
      <p:grpSpPr>
        <a:xfrm>
          <a:off x="0" y="0"/>
          <a:ext cx="0" cy="0"/>
          <a:chOff x="0" y="0"/>
          <a:chExt cx="0" cy="0"/>
        </a:xfrm>
      </p:grpSpPr>
      <p:sp>
        <p:nvSpPr>
          <p:cNvPr id="88" name="Google Shape;88;p82"/>
          <p:cNvSpPr>
            <a:spLocks noGrp="1"/>
          </p:cNvSpPr>
          <p:nvPr>
            <p:ph type="pic" idx="2"/>
          </p:nvPr>
        </p:nvSpPr>
        <p:spPr>
          <a:xfrm>
            <a:off x="6500813" y="2100264"/>
            <a:ext cx="3741738" cy="2251075"/>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 name="Shape 89"/>
        <p:cNvGrpSpPr/>
        <p:nvPr/>
      </p:nvGrpSpPr>
      <p:grpSpPr>
        <a:xfrm>
          <a:off x="0" y="0"/>
          <a:ext cx="0" cy="0"/>
          <a:chOff x="0" y="0"/>
          <a:chExt cx="0" cy="0"/>
        </a:xfrm>
      </p:grpSpPr>
      <p:sp>
        <p:nvSpPr>
          <p:cNvPr id="90" name="Google Shape;90;p83"/>
          <p:cNvSpPr>
            <a:spLocks noGrp="1"/>
          </p:cNvSpPr>
          <p:nvPr>
            <p:ph type="pic" idx="2"/>
          </p:nvPr>
        </p:nvSpPr>
        <p:spPr>
          <a:xfrm>
            <a:off x="0" y="1"/>
            <a:ext cx="12192000" cy="3212976"/>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1" name="Google Shape;91;p83"/>
          <p:cNvSpPr>
            <a:spLocks noGrp="1"/>
          </p:cNvSpPr>
          <p:nvPr>
            <p:ph type="pic" idx="3"/>
          </p:nvPr>
        </p:nvSpPr>
        <p:spPr>
          <a:xfrm>
            <a:off x="7666923" y="1249987"/>
            <a:ext cx="2055179" cy="4606420"/>
          </a:xfrm>
          <a:prstGeom prst="roundRect">
            <a:avLst>
              <a:gd name="adj" fmla="val 11564"/>
            </a:avLst>
          </a:prstGeom>
          <a:solidFill>
            <a:srgbClr val="C3E5FB"/>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1_025">
  <p:cSld name="1_025">
    <p:spTree>
      <p:nvGrpSpPr>
        <p:cNvPr id="1" name="Shape 92"/>
        <p:cNvGrpSpPr/>
        <p:nvPr/>
      </p:nvGrpSpPr>
      <p:grpSpPr>
        <a:xfrm>
          <a:off x="0" y="0"/>
          <a:ext cx="0" cy="0"/>
          <a:chOff x="0" y="0"/>
          <a:chExt cx="0" cy="0"/>
        </a:xfrm>
      </p:grpSpPr>
      <p:sp>
        <p:nvSpPr>
          <p:cNvPr id="93" name="Google Shape;93;p84"/>
          <p:cNvSpPr>
            <a:spLocks noGrp="1"/>
          </p:cNvSpPr>
          <p:nvPr>
            <p:ph type="pic" idx="2"/>
          </p:nvPr>
        </p:nvSpPr>
        <p:spPr>
          <a:xfrm flipH="1">
            <a:off x="4815930" y="2134277"/>
            <a:ext cx="2560140" cy="4723723"/>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Два объекта">
  <p:cSld name="1_Два объекта">
    <p:spTree>
      <p:nvGrpSpPr>
        <p:cNvPr id="1" name="Shape 94"/>
        <p:cNvGrpSpPr/>
        <p:nvPr/>
      </p:nvGrpSpPr>
      <p:grpSpPr>
        <a:xfrm>
          <a:off x="0" y="0"/>
          <a:ext cx="0" cy="0"/>
          <a:chOff x="0" y="0"/>
          <a:chExt cx="0" cy="0"/>
        </a:xfrm>
      </p:grpSpPr>
      <p:sp>
        <p:nvSpPr>
          <p:cNvPr id="95" name="Google Shape;95;p85"/>
          <p:cNvSpPr>
            <a:spLocks noGrp="1"/>
          </p:cNvSpPr>
          <p:nvPr>
            <p:ph type="pic" idx="2"/>
          </p:nvPr>
        </p:nvSpPr>
        <p:spPr>
          <a:xfrm>
            <a:off x="3733104" y="1410961"/>
            <a:ext cx="2055179" cy="4496492"/>
          </a:xfrm>
          <a:prstGeom prst="roundRect">
            <a:avLst>
              <a:gd name="adj" fmla="val 11564"/>
            </a:avLst>
          </a:prstGeom>
          <a:solidFill>
            <a:srgbClr val="C3E5FB"/>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_Vertical Title and Text">
  <p:cSld name="3_Vertical Title and Text">
    <p:spTree>
      <p:nvGrpSpPr>
        <p:cNvPr id="1" name="Shape 96"/>
        <p:cNvGrpSpPr/>
        <p:nvPr/>
      </p:nvGrpSpPr>
      <p:grpSpPr>
        <a:xfrm>
          <a:off x="0" y="0"/>
          <a:ext cx="0" cy="0"/>
          <a:chOff x="0" y="0"/>
          <a:chExt cx="0" cy="0"/>
        </a:xfrm>
      </p:grpSpPr>
      <p:sp>
        <p:nvSpPr>
          <p:cNvPr id="97" name="Google Shape;97;p86"/>
          <p:cNvSpPr>
            <a:spLocks noGrp="1"/>
          </p:cNvSpPr>
          <p:nvPr>
            <p:ph type="pic" idx="2"/>
          </p:nvPr>
        </p:nvSpPr>
        <p:spPr>
          <a:xfrm>
            <a:off x="572571" y="1679575"/>
            <a:ext cx="6932613" cy="203041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8" name="Google Shape;98;p86"/>
          <p:cNvSpPr>
            <a:spLocks noGrp="1"/>
          </p:cNvSpPr>
          <p:nvPr>
            <p:ph type="pic" idx="3"/>
          </p:nvPr>
        </p:nvSpPr>
        <p:spPr>
          <a:xfrm>
            <a:off x="572571" y="4035427"/>
            <a:ext cx="6932613" cy="1914524"/>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9" name="Google Shape;99;p86"/>
          <p:cNvSpPr>
            <a:spLocks noGrp="1"/>
          </p:cNvSpPr>
          <p:nvPr>
            <p:ph type="pic" idx="4"/>
          </p:nvPr>
        </p:nvSpPr>
        <p:spPr>
          <a:xfrm>
            <a:off x="7868093" y="4046047"/>
            <a:ext cx="3736532" cy="1914524"/>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Заголовок и вертикальный текст">
  <p:cSld name="Заголовок и вертикальный текст">
    <p:spTree>
      <p:nvGrpSpPr>
        <p:cNvPr id="1" name="Shape 100"/>
        <p:cNvGrpSpPr/>
        <p:nvPr/>
      </p:nvGrpSpPr>
      <p:grpSpPr>
        <a:xfrm>
          <a:off x="0" y="0"/>
          <a:ext cx="0" cy="0"/>
          <a:chOff x="0" y="0"/>
          <a:chExt cx="0" cy="0"/>
        </a:xfrm>
      </p:grpSpPr>
      <p:sp>
        <p:nvSpPr>
          <p:cNvPr id="101" name="Google Shape;101;p87"/>
          <p:cNvSpPr>
            <a:spLocks noGrp="1"/>
          </p:cNvSpPr>
          <p:nvPr>
            <p:ph type="pic" idx="2"/>
          </p:nvPr>
        </p:nvSpPr>
        <p:spPr>
          <a:xfrm>
            <a:off x="6479117" y="0"/>
            <a:ext cx="5712883" cy="68580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267"/>
              </a:spcBef>
              <a:spcAft>
                <a:spcPts val="0"/>
              </a:spcAft>
              <a:buClr>
                <a:schemeClr val="dk1"/>
              </a:buClr>
              <a:buSzPts val="1333"/>
              <a:buFont typeface="Arial"/>
              <a:buNone/>
              <a:defRPr sz="1333"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matchingName="1_1">
  <p:cSld name="1_1">
    <p:spTree>
      <p:nvGrpSpPr>
        <p:cNvPr id="1" name="Shape 102"/>
        <p:cNvGrpSpPr/>
        <p:nvPr/>
      </p:nvGrpSpPr>
      <p:grpSpPr>
        <a:xfrm>
          <a:off x="0" y="0"/>
          <a:ext cx="0" cy="0"/>
          <a:chOff x="0" y="0"/>
          <a:chExt cx="0" cy="0"/>
        </a:xfrm>
      </p:grpSpPr>
      <p:sp>
        <p:nvSpPr>
          <p:cNvPr id="103" name="Google Shape;103;p88"/>
          <p:cNvSpPr>
            <a:spLocks noGrp="1"/>
          </p:cNvSpPr>
          <p:nvPr>
            <p:ph type="pic" idx="2"/>
          </p:nvPr>
        </p:nvSpPr>
        <p:spPr>
          <a:xfrm>
            <a:off x="7936637" y="0"/>
            <a:ext cx="4255362" cy="68580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2_Title and Content">
  <p:cSld name="12_Title and Content">
    <p:spTree>
      <p:nvGrpSpPr>
        <p:cNvPr id="1" name="Shape 104"/>
        <p:cNvGrpSpPr/>
        <p:nvPr/>
      </p:nvGrpSpPr>
      <p:grpSpPr>
        <a:xfrm>
          <a:off x="0" y="0"/>
          <a:ext cx="0" cy="0"/>
          <a:chOff x="0" y="0"/>
          <a:chExt cx="0" cy="0"/>
        </a:xfrm>
      </p:grpSpPr>
      <p:sp>
        <p:nvSpPr>
          <p:cNvPr id="105" name="Google Shape;105;p89"/>
          <p:cNvSpPr>
            <a:spLocks noGrp="1"/>
          </p:cNvSpPr>
          <p:nvPr>
            <p:ph type="pic" idx="2"/>
          </p:nvPr>
        </p:nvSpPr>
        <p:spPr>
          <a:xfrm>
            <a:off x="1561307" y="1731169"/>
            <a:ext cx="4445793" cy="2497931"/>
          </a:xfrm>
          <a:prstGeom prst="rect">
            <a:avLst/>
          </a:prstGeom>
          <a:solidFill>
            <a:srgbClr val="5A5A5A"/>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106"/>
        <p:cNvGrpSpPr/>
        <p:nvPr/>
      </p:nvGrpSpPr>
      <p:grpSpPr>
        <a:xfrm>
          <a:off x="0" y="0"/>
          <a:ext cx="0" cy="0"/>
          <a:chOff x="0" y="0"/>
          <a:chExt cx="0" cy="0"/>
        </a:xfrm>
      </p:grpSpPr>
      <p:sp>
        <p:nvSpPr>
          <p:cNvPr id="107" name="Google Shape;107;p90"/>
          <p:cNvSpPr>
            <a:spLocks noGrp="1"/>
          </p:cNvSpPr>
          <p:nvPr>
            <p:ph type="pic" idx="2"/>
          </p:nvPr>
        </p:nvSpPr>
        <p:spPr>
          <a:xfrm>
            <a:off x="2065338" y="0"/>
            <a:ext cx="3827462" cy="68580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0_Custom Layout">
  <p:cSld name="10_Custom Layout">
    <p:spTree>
      <p:nvGrpSpPr>
        <p:cNvPr id="1" name="Shape 18"/>
        <p:cNvGrpSpPr/>
        <p:nvPr/>
      </p:nvGrpSpPr>
      <p:grpSpPr>
        <a:xfrm>
          <a:off x="0" y="0"/>
          <a:ext cx="0" cy="0"/>
          <a:chOff x="0" y="0"/>
          <a:chExt cx="0" cy="0"/>
        </a:xfrm>
      </p:grpSpPr>
      <p:sp>
        <p:nvSpPr>
          <p:cNvPr id="19" name="Google Shape;19;p55"/>
          <p:cNvSpPr>
            <a:spLocks noGrp="1"/>
          </p:cNvSpPr>
          <p:nvPr>
            <p:ph type="pic" idx="2"/>
          </p:nvPr>
        </p:nvSpPr>
        <p:spPr>
          <a:xfrm>
            <a:off x="6918325" y="701675"/>
            <a:ext cx="3398838" cy="5440363"/>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512905" y="1169589"/>
            <a:ext cx="6329657" cy="2387600"/>
          </a:xfrm>
        </p:spPr>
        <p:txBody>
          <a:bodyPr anchor="b">
            <a:normAutofit/>
          </a:bodyPr>
          <a:lstStyle>
            <a:lvl1pPr algn="ctr">
              <a:defRPr sz="5400">
                <a:solidFill>
                  <a:schemeClr val="bg1"/>
                </a:solidFill>
                <a:effectLst>
                  <a:outerShdw blurRad="38100" dist="38100" dir="2700000" algn="tl">
                    <a:srgbClr val="000000">
                      <a:alpha val="43137"/>
                    </a:srgbClr>
                  </a:outerShdw>
                </a:effectLst>
              </a:defRPr>
            </a:lvl1pPr>
          </a:lstStyle>
          <a:p>
            <a:r>
              <a:rPr lang="en-GB"/>
              <a:t>Click to edit Master title style</a:t>
            </a:r>
            <a:endParaRPr lang="en-US"/>
          </a:p>
        </p:txBody>
      </p:sp>
      <p:sp>
        <p:nvSpPr>
          <p:cNvPr id="3" name="Subtitle 2"/>
          <p:cNvSpPr>
            <a:spLocks noGrp="1"/>
          </p:cNvSpPr>
          <p:nvPr>
            <p:ph type="subTitle" idx="1"/>
          </p:nvPr>
        </p:nvSpPr>
        <p:spPr>
          <a:xfrm>
            <a:off x="5512905" y="3649264"/>
            <a:ext cx="6329657"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800916" y="6257061"/>
            <a:ext cx="2183674" cy="365125"/>
          </a:xfrm>
        </p:spPr>
        <p:txBody>
          <a:bodyPr/>
          <a:lstStyle>
            <a:lvl1pPr>
              <a:defRPr>
                <a:solidFill>
                  <a:schemeClr val="bg1"/>
                </a:solidFill>
              </a:defRPr>
            </a:lvl1pPr>
          </a:lstStyle>
          <a:p>
            <a:fld id="{276D79ED-3FA7-4EF8-964B-EB8BCFAB02F8}" type="datetimeFigureOut">
              <a:rPr lang="en-US" smtClean="0"/>
              <a:pPr/>
              <a:t>4/18/2022</a:t>
            </a:fld>
            <a:endParaRPr lang="en-US"/>
          </a:p>
        </p:txBody>
      </p:sp>
      <p:sp>
        <p:nvSpPr>
          <p:cNvPr id="5" name="Footer Placeholder 4"/>
          <p:cNvSpPr>
            <a:spLocks noGrp="1"/>
          </p:cNvSpPr>
          <p:nvPr>
            <p:ph type="ftr" sz="quarter" idx="11"/>
          </p:nvPr>
        </p:nvSpPr>
        <p:spPr>
          <a:xfrm>
            <a:off x="4614872" y="6257061"/>
            <a:ext cx="3275511" cy="365125"/>
          </a:xfrm>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a:xfrm>
            <a:off x="8520666" y="6257062"/>
            <a:ext cx="1903913" cy="365125"/>
          </a:xfrm>
        </p:spPr>
        <p:txBody>
          <a:bodyPr/>
          <a:lstStyle>
            <a:lvl1pPr>
              <a:defRPr>
                <a:solidFill>
                  <a:schemeClr val="bg1"/>
                </a:solidFill>
              </a:defRPr>
            </a:lvl1pPr>
          </a:lstStyle>
          <a:p>
            <a:fld id="{C6F12CB2-7F2C-47B9-AE70-22A94B49F233}" type="slidenum">
              <a:rPr lang="en-US" smtClean="0"/>
              <a:pPr/>
              <a:t>‹#›</a:t>
            </a:fld>
            <a:endParaRPr lang="en-US"/>
          </a:p>
        </p:txBody>
      </p:sp>
      <p:cxnSp>
        <p:nvCxnSpPr>
          <p:cNvPr id="8" name="Straight Connector 7">
            <a:extLst>
              <a:ext uri="{FF2B5EF4-FFF2-40B4-BE49-F238E27FC236}">
                <a16:creationId xmlns:a16="http://schemas.microsoft.com/office/drawing/2014/main" id="{9361E9DD-9D01-E040-8A28-61AF30A7C31E}"/>
              </a:ext>
            </a:extLst>
          </p:cNvPr>
          <p:cNvCxnSpPr>
            <a:cxnSpLocks/>
          </p:cNvCxnSpPr>
          <p:nvPr userDrawn="1"/>
        </p:nvCxnSpPr>
        <p:spPr>
          <a:xfrm>
            <a:off x="5287617" y="1842052"/>
            <a:ext cx="0" cy="304800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484613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276D79ED-3FA7-4EF8-964B-EB8BCFAB02F8}" type="datetimeFigureOut">
              <a:rPr lang="en-US" smtClean="0"/>
              <a:t>4/18/2022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331347442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943" y="1683613"/>
            <a:ext cx="8251553" cy="2852737"/>
          </a:xfrm>
        </p:spPr>
        <p:txBody>
          <a:bodyPr anchor="b">
            <a:normAutofit/>
          </a:bodyPr>
          <a:lstStyle>
            <a:lvl1pPr algn="l">
              <a:defRPr sz="5400"/>
            </a:lvl1pPr>
          </a:lstStyle>
          <a:p>
            <a:r>
              <a:rPr lang="en-GB"/>
              <a:t>Click to edit Master title style</a:t>
            </a:r>
            <a:endParaRPr lang="en-US" dirty="0"/>
          </a:p>
        </p:txBody>
      </p:sp>
      <p:sp>
        <p:nvSpPr>
          <p:cNvPr id="3" name="Text Placeholder 2"/>
          <p:cNvSpPr>
            <a:spLocks noGrp="1"/>
          </p:cNvSpPr>
          <p:nvPr>
            <p:ph type="body" idx="1"/>
          </p:nvPr>
        </p:nvSpPr>
        <p:spPr>
          <a:xfrm>
            <a:off x="404943" y="4563338"/>
            <a:ext cx="8251553"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76D79ED-3FA7-4EF8-964B-EB8BCFAB02F8}" type="datetimeFigureOut">
              <a:rPr lang="en-US" smtClean="0"/>
              <a:t>4/18/2022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393010632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404943" y="1873975"/>
            <a:ext cx="420624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730926" y="1873975"/>
            <a:ext cx="429768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276D79ED-3FA7-4EF8-964B-EB8BCFAB02F8}" type="datetimeFigureOut">
              <a:rPr lang="en-US" smtClean="0"/>
              <a:t>4/18/2022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88647072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4943" y="299811"/>
            <a:ext cx="8623663"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404940" y="1615849"/>
            <a:ext cx="43891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04941" y="2439761"/>
            <a:ext cx="4389120"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911629" y="1615849"/>
            <a:ext cx="411697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911629" y="2439761"/>
            <a:ext cx="411697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276D79ED-3FA7-4EF8-964B-EB8BCFAB02F8}" type="datetimeFigureOut">
              <a:rPr lang="en-US" smtClean="0"/>
              <a:t>4/18/2022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337020820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276D79ED-3FA7-4EF8-964B-EB8BCFAB02F8}" type="datetimeFigureOut">
              <a:rPr lang="en-US" smtClean="0"/>
              <a:t>4/18/2022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258395120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6D79ED-3FA7-4EF8-964B-EB8BCFAB02F8}" type="datetimeFigureOut">
              <a:rPr lang="en-US" smtClean="0"/>
              <a:t>4/18/2022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35389183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4943" y="465138"/>
            <a:ext cx="3099980" cy="1600200"/>
          </a:xfrm>
        </p:spPr>
        <p:txBody>
          <a:bodyPr anchor="ctr"/>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3657594" y="465138"/>
            <a:ext cx="5371011"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404943" y="2065338"/>
            <a:ext cx="309998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276D79ED-3FA7-4EF8-964B-EB8BCFAB02F8}" type="datetimeFigureOut">
              <a:rPr lang="en-US" smtClean="0"/>
              <a:t>4/18/2022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254440985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4944" y="483326"/>
            <a:ext cx="2677886" cy="1600200"/>
          </a:xfrm>
        </p:spPr>
        <p:txBody>
          <a:bodyPr anchor="ctr"/>
          <a:lstStyle>
            <a:lvl1pPr>
              <a:defRPr sz="3200"/>
            </a:lvl1pPr>
          </a:lstStyle>
          <a:p>
            <a:r>
              <a:rPr lang="en-GB"/>
              <a:t>Click to edit Master title style</a:t>
            </a:r>
            <a:endParaRPr lang="en-US" dirty="0"/>
          </a:p>
        </p:txBody>
      </p:sp>
      <p:sp>
        <p:nvSpPr>
          <p:cNvPr id="3" name="Picture Placeholder 2"/>
          <p:cNvSpPr>
            <a:spLocks noGrp="1"/>
          </p:cNvSpPr>
          <p:nvPr>
            <p:ph type="pic" idx="1"/>
          </p:nvPr>
        </p:nvSpPr>
        <p:spPr>
          <a:xfrm>
            <a:off x="3218899" y="483326"/>
            <a:ext cx="5809707"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404944" y="2083526"/>
            <a:ext cx="2677886"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276D79ED-3FA7-4EF8-964B-EB8BCFAB02F8}" type="datetimeFigureOut">
              <a:rPr lang="en-US" smtClean="0"/>
              <a:t>4/18/2022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908405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9_Custom Layout">
  <p:cSld name="9_Custom Layout">
    <p:spTree>
      <p:nvGrpSpPr>
        <p:cNvPr id="1" name="Shape 20"/>
        <p:cNvGrpSpPr/>
        <p:nvPr/>
      </p:nvGrpSpPr>
      <p:grpSpPr>
        <a:xfrm>
          <a:off x="0" y="0"/>
          <a:ext cx="0" cy="0"/>
          <a:chOff x="0" y="0"/>
          <a:chExt cx="0" cy="0"/>
        </a:xfrm>
      </p:grpSpPr>
      <p:sp>
        <p:nvSpPr>
          <p:cNvPr id="21" name="Google Shape;21;p56"/>
          <p:cNvSpPr>
            <a:spLocks noGrp="1"/>
          </p:cNvSpPr>
          <p:nvPr>
            <p:ph type="pic" idx="2"/>
          </p:nvPr>
        </p:nvSpPr>
        <p:spPr>
          <a:xfrm>
            <a:off x="-319490" y="1097497"/>
            <a:ext cx="5831290" cy="4655603"/>
          </a:xfrm>
          <a:prstGeom prst="roundRect">
            <a:avLst>
              <a:gd name="adj" fmla="val 6847"/>
            </a:avLst>
          </a:prstGeom>
          <a:solidFill>
            <a:srgbClr val="F2F2F2"/>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
        <p:cNvGrpSpPr/>
        <p:nvPr/>
      </p:nvGrpSpPr>
      <p:grpSpPr>
        <a:xfrm>
          <a:off x="0" y="0"/>
          <a:ext cx="0" cy="0"/>
          <a:chOff x="0" y="0"/>
          <a:chExt cx="0" cy="0"/>
        </a:xfrm>
      </p:grpSpPr>
      <p:sp>
        <p:nvSpPr>
          <p:cNvPr id="23" name="Google Shape;23;p57"/>
          <p:cNvSpPr>
            <a:spLocks noGrp="1"/>
          </p:cNvSpPr>
          <p:nvPr>
            <p:ph type="pic" idx="2"/>
          </p:nvPr>
        </p:nvSpPr>
        <p:spPr>
          <a:xfrm>
            <a:off x="5548313" y="0"/>
            <a:ext cx="2743200" cy="68580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_Vertical Title and Text">
  <p:cSld name="2_Vertical Title and Text">
    <p:spTree>
      <p:nvGrpSpPr>
        <p:cNvPr id="1" name="Shape 24"/>
        <p:cNvGrpSpPr/>
        <p:nvPr/>
      </p:nvGrpSpPr>
      <p:grpSpPr>
        <a:xfrm>
          <a:off x="0" y="0"/>
          <a:ext cx="0" cy="0"/>
          <a:chOff x="0" y="0"/>
          <a:chExt cx="0" cy="0"/>
        </a:xfrm>
      </p:grpSpPr>
      <p:sp>
        <p:nvSpPr>
          <p:cNvPr id="25" name="Google Shape;25;p58"/>
          <p:cNvSpPr>
            <a:spLocks noGrp="1"/>
          </p:cNvSpPr>
          <p:nvPr>
            <p:ph type="pic" idx="2"/>
          </p:nvPr>
        </p:nvSpPr>
        <p:spPr>
          <a:xfrm>
            <a:off x="0" y="0"/>
            <a:ext cx="12192000" cy="6858000"/>
          </a:xfrm>
          <a:prstGeom prst="rect">
            <a:avLst/>
          </a:prstGeom>
          <a:solidFill>
            <a:srgbClr val="E7E7E7"/>
          </a:solid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26"/>
        <p:cNvGrpSpPr/>
        <p:nvPr/>
      </p:nvGrpSpPr>
      <p:grpSpPr>
        <a:xfrm>
          <a:off x="0" y="0"/>
          <a:ext cx="0" cy="0"/>
          <a:chOff x="0" y="0"/>
          <a:chExt cx="0" cy="0"/>
        </a:xfrm>
      </p:grpSpPr>
      <p:sp>
        <p:nvSpPr>
          <p:cNvPr id="27" name="Google Shape;27;p59"/>
          <p:cNvSpPr/>
          <p:nvPr/>
        </p:nvSpPr>
        <p:spPr>
          <a:xfrm>
            <a:off x="0" y="6362700"/>
            <a:ext cx="2457450" cy="495300"/>
          </a:xfrm>
          <a:prstGeom prst="rect">
            <a:avLst/>
          </a:prstGeom>
          <a:solidFill>
            <a:srgbClr val="1452A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 name="Google Shape;28;p59"/>
          <p:cNvSpPr>
            <a:spLocks noGrp="1"/>
          </p:cNvSpPr>
          <p:nvPr>
            <p:ph type="pic" idx="2"/>
          </p:nvPr>
        </p:nvSpPr>
        <p:spPr>
          <a:xfrm>
            <a:off x="1265238" y="0"/>
            <a:ext cx="3879850" cy="6858000"/>
          </a:xfrm>
          <a:prstGeom prst="rect">
            <a:avLst/>
          </a:prstGeom>
          <a:solidFill>
            <a:srgbClr val="E7E7E7"/>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ustom Layout">
  <p:cSld name="Custom Layout">
    <p:bg>
      <p:bgPr>
        <a:solidFill>
          <a:schemeClr val="lt1"/>
        </a:solidFill>
        <a:effectLst/>
      </p:bgPr>
    </p:bg>
    <p:spTree>
      <p:nvGrpSpPr>
        <p:cNvPr id="1" name="Shape 29"/>
        <p:cNvGrpSpPr/>
        <p:nvPr/>
      </p:nvGrpSpPr>
      <p:grpSpPr>
        <a:xfrm>
          <a:off x="0" y="0"/>
          <a:ext cx="0" cy="0"/>
          <a:chOff x="0" y="0"/>
          <a:chExt cx="0" cy="0"/>
        </a:xfrm>
      </p:grpSpPr>
      <p:sp>
        <p:nvSpPr>
          <p:cNvPr id="30" name="Google Shape;30;p60"/>
          <p:cNvSpPr>
            <a:spLocks noGrp="1"/>
          </p:cNvSpPr>
          <p:nvPr>
            <p:ph type="pic" idx="2"/>
          </p:nvPr>
        </p:nvSpPr>
        <p:spPr>
          <a:xfrm>
            <a:off x="4484451" y="1851024"/>
            <a:ext cx="3216275" cy="3216275"/>
          </a:xfrm>
          <a:prstGeom prst="ellipse">
            <a:avLst/>
          </a:prstGeom>
          <a:solidFill>
            <a:schemeClr val="lt1"/>
          </a:solid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hyperlink" Target="http://prezentr.com/" TargetMode="Externa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image" Target="../media/image3.png"/><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image" Target="../media/image2.png"/><Relationship Id="rId5" Type="http://schemas.openxmlformats.org/officeDocument/2006/relationships/slideLayout" Target="../slideLayouts/slideLayout44.xml"/><Relationship Id="rId10" Type="http://schemas.openxmlformats.org/officeDocument/2006/relationships/theme" Target="../theme/theme2.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51"/>
          <p:cNvPicPr preferRelativeResize="0"/>
          <p:nvPr/>
        </p:nvPicPr>
        <p:blipFill rotWithShape="1">
          <a:blip r:embed="rId41">
            <a:alphaModFix/>
          </a:blip>
          <a:srcRect/>
          <a:stretch/>
        </p:blipFill>
        <p:spPr>
          <a:xfrm>
            <a:off x="192901" y="6494345"/>
            <a:ext cx="263639" cy="263639"/>
          </a:xfrm>
          <a:prstGeom prst="rect">
            <a:avLst/>
          </a:prstGeom>
          <a:noFill/>
          <a:ln>
            <a:noFill/>
          </a:ln>
        </p:spPr>
      </p:pic>
      <p:sp>
        <p:nvSpPr>
          <p:cNvPr id="11" name="Google Shape;11;p51"/>
          <p:cNvSpPr/>
          <p:nvPr/>
        </p:nvSpPr>
        <p:spPr>
          <a:xfrm>
            <a:off x="404153" y="6537641"/>
            <a:ext cx="1141659" cy="25391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50" b="0" i="0" u="none" strike="noStrike" cap="none">
                <a:solidFill>
                  <a:schemeClr val="lt1"/>
                </a:solidFill>
                <a:latin typeface="Arial"/>
                <a:ea typeface="Arial"/>
                <a:cs typeface="Arial"/>
                <a:sym typeface="Arial"/>
              </a:rPr>
              <a:t>WaltDisneyStyle</a:t>
            </a:r>
            <a:endParaRPr sz="800">
              <a:solidFill>
                <a:schemeClr val="lt1"/>
              </a:solidFill>
              <a:latin typeface="Raleway"/>
              <a:ea typeface="Raleway"/>
              <a:cs typeface="Raleway"/>
              <a:sym typeface="Raleway"/>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04943" y="417376"/>
            <a:ext cx="8623663"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404943" y="1841862"/>
            <a:ext cx="8623663" cy="4387352"/>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404943" y="6356349"/>
            <a:ext cx="2183674" cy="365125"/>
          </a:xfrm>
          <a:prstGeom prst="rect">
            <a:avLst/>
          </a:prstGeom>
        </p:spPr>
        <p:txBody>
          <a:bodyPr vert="horz" lIns="91440" tIns="45720" rIns="91440" bIns="45720" rtlCol="0" anchor="ctr"/>
          <a:lstStyle>
            <a:lvl1pPr algn="l">
              <a:defRPr sz="1200">
                <a:solidFill>
                  <a:srgbClr val="5EA2A1"/>
                </a:solidFill>
              </a:defRPr>
            </a:lvl1pPr>
          </a:lstStyle>
          <a:p>
            <a:fld id="{276D79ED-3FA7-4EF8-964B-EB8BCFAB02F8}" type="datetimeFigureOut">
              <a:rPr lang="en-US" smtClean="0"/>
              <a:pPr/>
              <a:t>4/18/2022</a:t>
            </a:fld>
            <a:endParaRPr lang="en-US"/>
          </a:p>
        </p:txBody>
      </p:sp>
      <p:sp>
        <p:nvSpPr>
          <p:cNvPr id="5" name="Footer Placeholder 4"/>
          <p:cNvSpPr>
            <a:spLocks noGrp="1"/>
          </p:cNvSpPr>
          <p:nvPr>
            <p:ph type="ftr" sz="quarter" idx="3"/>
          </p:nvPr>
        </p:nvSpPr>
        <p:spPr>
          <a:xfrm>
            <a:off x="3218899" y="6356349"/>
            <a:ext cx="3275511" cy="365125"/>
          </a:xfrm>
          <a:prstGeom prst="rect">
            <a:avLst/>
          </a:prstGeom>
        </p:spPr>
        <p:txBody>
          <a:bodyPr vert="horz" lIns="91440" tIns="45720" rIns="91440" bIns="45720" rtlCol="0" anchor="ctr"/>
          <a:lstStyle>
            <a:lvl1pPr algn="ctr">
              <a:defRPr sz="1200">
                <a:solidFill>
                  <a:srgbClr val="5EA2A1"/>
                </a:solidFill>
              </a:defRPr>
            </a:lvl1pPr>
          </a:lstStyle>
          <a:p>
            <a:endParaRPr lang="en-US"/>
          </a:p>
        </p:txBody>
      </p:sp>
      <p:sp>
        <p:nvSpPr>
          <p:cNvPr id="6" name="Slide Number Placeholder 5"/>
          <p:cNvSpPr>
            <a:spLocks noGrp="1"/>
          </p:cNvSpPr>
          <p:nvPr>
            <p:ph type="sldNum" sz="quarter" idx="4"/>
          </p:nvPr>
        </p:nvSpPr>
        <p:spPr>
          <a:xfrm>
            <a:off x="7124694" y="6356350"/>
            <a:ext cx="1597276" cy="365125"/>
          </a:xfrm>
          <a:prstGeom prst="rect">
            <a:avLst/>
          </a:prstGeom>
        </p:spPr>
        <p:txBody>
          <a:bodyPr vert="horz" lIns="91440" tIns="45720" rIns="91440" bIns="45720" rtlCol="0" anchor="ctr"/>
          <a:lstStyle>
            <a:lvl1pPr algn="r">
              <a:defRPr sz="1200">
                <a:solidFill>
                  <a:srgbClr val="5EA2A1"/>
                </a:solidFill>
              </a:defRPr>
            </a:lvl1pPr>
          </a:lstStyle>
          <a:p>
            <a:fld id="{C6F12CB2-7F2C-47B9-AE70-22A94B49F233}" type="slidenum">
              <a:rPr lang="en-US" smtClean="0"/>
              <a:pPr/>
              <a:t>‹#›</a:t>
            </a:fld>
            <a:endParaRPr lang="en-US"/>
          </a:p>
        </p:txBody>
      </p:sp>
      <p:pic>
        <p:nvPicPr>
          <p:cNvPr id="11" name="Picture 10"/>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rot="16200000">
            <a:off x="-610475" y="4914981"/>
            <a:ext cx="896556" cy="324395"/>
          </a:xfrm>
          <a:prstGeom prst="rect">
            <a:avLst/>
          </a:prstGeom>
        </p:spPr>
      </p:pic>
      <p:sp>
        <p:nvSpPr>
          <p:cNvPr id="12" name="TextBox 11"/>
          <p:cNvSpPr txBox="1"/>
          <p:nvPr userDrawn="1"/>
        </p:nvSpPr>
        <p:spPr>
          <a:xfrm rot="16200000">
            <a:off x="-2113768" y="2546065"/>
            <a:ext cx="3888671" cy="276999"/>
          </a:xfrm>
          <a:prstGeom prst="rect">
            <a:avLst/>
          </a:prstGeom>
          <a:noFill/>
        </p:spPr>
        <p:txBody>
          <a:bodyPr wrap="square" rtlCol="0" anchor="ctr">
            <a:spAutoFit/>
          </a:bodyPr>
          <a:lstStyle/>
          <a:p>
            <a:r>
              <a:rPr lang="bs-Latn-BA" sz="1200" dirty="0">
                <a:solidFill>
                  <a:schemeClr val="tx1">
                    <a:lumMod val="50000"/>
                    <a:lumOff val="50000"/>
                  </a:schemeClr>
                </a:solidFill>
              </a:rPr>
              <a:t>Find</a:t>
            </a:r>
            <a:r>
              <a:rPr lang="bs-Latn-BA" sz="1200" baseline="0" dirty="0">
                <a:solidFill>
                  <a:schemeClr val="tx1">
                    <a:lumMod val="50000"/>
                    <a:lumOff val="50000"/>
                  </a:schemeClr>
                </a:solidFill>
              </a:rPr>
              <a:t> m</a:t>
            </a:r>
            <a:r>
              <a:rPr lang="bs-Latn-BA" sz="1200" dirty="0">
                <a:solidFill>
                  <a:schemeClr val="tx1">
                    <a:lumMod val="50000"/>
                    <a:lumOff val="50000"/>
                  </a:schemeClr>
                </a:solidFill>
              </a:rPr>
              <a:t>ore PowerPoint templates</a:t>
            </a:r>
            <a:r>
              <a:rPr lang="bs-Latn-BA" sz="1200" baseline="0" dirty="0">
                <a:solidFill>
                  <a:schemeClr val="tx1">
                    <a:lumMod val="50000"/>
                    <a:lumOff val="50000"/>
                  </a:schemeClr>
                </a:solidFill>
              </a:rPr>
              <a:t> on </a:t>
            </a:r>
            <a:r>
              <a:rPr lang="bs-Latn-BA" sz="1200" b="1" baseline="0" dirty="0">
                <a:solidFill>
                  <a:schemeClr val="tx1">
                    <a:lumMod val="50000"/>
                    <a:lumOff val="50000"/>
                  </a:schemeClr>
                </a:solidFill>
                <a:hlinkClick r:id="rId13"/>
              </a:rPr>
              <a:t>prezentr.com</a:t>
            </a:r>
            <a:r>
              <a:rPr lang="bs-Latn-BA" sz="1200" baseline="0" dirty="0">
                <a:solidFill>
                  <a:schemeClr val="tx1">
                    <a:lumMod val="50000"/>
                    <a:lumOff val="50000"/>
                  </a:schemeClr>
                </a:solidFill>
              </a:rPr>
              <a:t>!</a:t>
            </a:r>
            <a:endParaRPr lang="en-US" sz="1200" dirty="0">
              <a:solidFill>
                <a:schemeClr val="tx1">
                  <a:lumMod val="50000"/>
                  <a:lumOff val="50000"/>
                </a:schemeClr>
              </a:solidFill>
            </a:endParaRPr>
          </a:p>
        </p:txBody>
      </p:sp>
    </p:spTree>
    <p:extLst>
      <p:ext uri="{BB962C8B-B14F-4D97-AF65-F5344CB8AC3E}">
        <p14:creationId xmlns:p14="http://schemas.microsoft.com/office/powerpoint/2010/main" val="8630597"/>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Lst>
  <p:txStyles>
    <p:titleStyle>
      <a:lvl1pPr algn="ctr" defTabSz="914400" rtl="0" eaLnBrk="1" latinLnBrk="0" hangingPunct="1">
        <a:lnSpc>
          <a:spcPct val="90000"/>
        </a:lnSpc>
        <a:spcBef>
          <a:spcPct val="0"/>
        </a:spcBef>
        <a:buNone/>
        <a:defRPr sz="4400" b="1" kern="1200">
          <a:solidFill>
            <a:srgbClr val="0733D3"/>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prezentr.com/?utm_source=templates&amp;utm_medium=presentation&amp;utm_campaign=free_downloads_2020" TargetMode="External"/><Relationship Id="rId2" Type="http://schemas.openxmlformats.org/officeDocument/2006/relationships/notesSlide" Target="../notesSlides/notesSlide1.xml"/><Relationship Id="rId1" Type="http://schemas.openxmlformats.org/officeDocument/2006/relationships/slideLayout" Target="../slideLayouts/slideLayout40.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4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4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4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41.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41.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7.xml"/><Relationship Id="rId1" Type="http://schemas.openxmlformats.org/officeDocument/2006/relationships/slideLayout" Target="../slideLayouts/slideLayout11.xml"/><Relationship Id="rId6" Type="http://schemas.openxmlformats.org/officeDocument/2006/relationships/image" Target="../media/image26.jpg"/><Relationship Id="rId5" Type="http://schemas.openxmlformats.org/officeDocument/2006/relationships/image" Target="../media/image25.jpg"/><Relationship Id="rId4" Type="http://schemas.openxmlformats.org/officeDocument/2006/relationships/image" Target="../media/image24.jpg"/></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8.xml"/><Relationship Id="rId5" Type="http://schemas.openxmlformats.org/officeDocument/2006/relationships/image" Target="../media/image9.jpg"/><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4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4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hlinkClick r:id="rId3" tooltip="Click for more PPT templates!"/>
            <a:extLst>
              <a:ext uri="{FF2B5EF4-FFF2-40B4-BE49-F238E27FC236}">
                <a16:creationId xmlns:a16="http://schemas.microsoft.com/office/drawing/2014/main" id="{3C0FF8E3-269D-2641-9720-3BBEE7171F69}"/>
              </a:ext>
            </a:extLst>
          </p:cNvPr>
          <p:cNvSpPr/>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bs-Latn-BA" sz="18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sp>
        <p:nvSpPr>
          <p:cNvPr id="2" name="Title 1"/>
          <p:cNvSpPr>
            <a:spLocks noGrp="1"/>
          </p:cNvSpPr>
          <p:nvPr>
            <p:ph type="ctrTitle"/>
          </p:nvPr>
        </p:nvSpPr>
        <p:spPr/>
        <p:txBody>
          <a:bodyPr/>
          <a:lstStyle/>
          <a:p>
            <a:r>
              <a:rPr lang="en-US" dirty="0"/>
              <a:t>Examining Disney Magic</a:t>
            </a:r>
          </a:p>
        </p:txBody>
      </p:sp>
      <p:sp>
        <p:nvSpPr>
          <p:cNvPr id="6" name="Subtitle 5">
            <a:extLst>
              <a:ext uri="{FF2B5EF4-FFF2-40B4-BE49-F238E27FC236}">
                <a16:creationId xmlns:a16="http://schemas.microsoft.com/office/drawing/2014/main" id="{93E222D1-930C-440D-B805-C22D77BE5F51}"/>
              </a:ext>
            </a:extLst>
          </p:cNvPr>
          <p:cNvSpPr>
            <a:spLocks noGrp="1"/>
          </p:cNvSpPr>
          <p:nvPr>
            <p:ph type="subTitle" idx="1"/>
          </p:nvPr>
        </p:nvSpPr>
        <p:spPr/>
        <p:txBody>
          <a:bodyPr>
            <a:normAutofit lnSpcReduction="10000"/>
          </a:bodyPr>
          <a:lstStyle/>
          <a:p>
            <a:r>
              <a:rPr lang="en-US" dirty="0"/>
              <a:t>An Attempt to Predict Feature Film Success</a:t>
            </a:r>
          </a:p>
          <a:p>
            <a:endParaRPr lang="en-US" dirty="0"/>
          </a:p>
          <a:p>
            <a:endParaRPr lang="en-US" dirty="0"/>
          </a:p>
          <a:p>
            <a:r>
              <a:rPr lang="en-US" dirty="0"/>
              <a:t>By: Ben Roberts</a:t>
            </a:r>
          </a:p>
        </p:txBody>
      </p:sp>
    </p:spTree>
    <p:extLst>
      <p:ext uri="{BB962C8B-B14F-4D97-AF65-F5344CB8AC3E}">
        <p14:creationId xmlns:p14="http://schemas.microsoft.com/office/powerpoint/2010/main" val="72092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43" y="-284382"/>
            <a:ext cx="8623663" cy="1325563"/>
          </a:xfrm>
        </p:spPr>
        <p:txBody>
          <a:bodyPr/>
          <a:lstStyle/>
          <a:p>
            <a:r>
              <a:rPr lang="en-US" dirty="0"/>
              <a:t>Average Rating by Film Count</a:t>
            </a:r>
          </a:p>
        </p:txBody>
      </p:sp>
      <p:pic>
        <p:nvPicPr>
          <p:cNvPr id="4" name="Picture 3" descr="Chart, line chart&#10;&#10;Description automatically generated">
            <a:extLst>
              <a:ext uri="{FF2B5EF4-FFF2-40B4-BE49-F238E27FC236}">
                <a16:creationId xmlns:a16="http://schemas.microsoft.com/office/drawing/2014/main" id="{85592530-E0DB-41B7-9A71-6DB3F0420DAF}"/>
              </a:ext>
            </a:extLst>
          </p:cNvPr>
          <p:cNvPicPr>
            <a:picLocks noChangeAspect="1"/>
          </p:cNvPicPr>
          <p:nvPr/>
        </p:nvPicPr>
        <p:blipFill>
          <a:blip r:embed="rId3"/>
          <a:stretch>
            <a:fillRect/>
          </a:stretch>
        </p:blipFill>
        <p:spPr>
          <a:xfrm>
            <a:off x="1293585" y="1041181"/>
            <a:ext cx="9604830" cy="4591975"/>
          </a:xfrm>
          <a:prstGeom prst="rect">
            <a:avLst/>
          </a:prstGeom>
        </p:spPr>
      </p:pic>
    </p:spTree>
    <p:extLst>
      <p:ext uri="{BB962C8B-B14F-4D97-AF65-F5344CB8AC3E}">
        <p14:creationId xmlns:p14="http://schemas.microsoft.com/office/powerpoint/2010/main" val="42095912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43" y="-284382"/>
            <a:ext cx="8623663" cy="1325563"/>
          </a:xfrm>
        </p:spPr>
        <p:txBody>
          <a:bodyPr/>
          <a:lstStyle/>
          <a:p>
            <a:r>
              <a:rPr lang="en-US" dirty="0"/>
              <a:t>ROI by Previous Film Counts</a:t>
            </a:r>
          </a:p>
        </p:txBody>
      </p:sp>
      <p:pic>
        <p:nvPicPr>
          <p:cNvPr id="4" name="Picture 3" descr="Chart, line chart&#10;&#10;Description automatically generated">
            <a:extLst>
              <a:ext uri="{FF2B5EF4-FFF2-40B4-BE49-F238E27FC236}">
                <a16:creationId xmlns:a16="http://schemas.microsoft.com/office/drawing/2014/main" id="{62B893FC-3641-45F1-83D2-B3765BB549A1}"/>
              </a:ext>
            </a:extLst>
          </p:cNvPr>
          <p:cNvPicPr>
            <a:picLocks noChangeAspect="1"/>
          </p:cNvPicPr>
          <p:nvPr/>
        </p:nvPicPr>
        <p:blipFill>
          <a:blip r:embed="rId3"/>
          <a:stretch>
            <a:fillRect/>
          </a:stretch>
        </p:blipFill>
        <p:spPr>
          <a:xfrm>
            <a:off x="895784" y="1041181"/>
            <a:ext cx="10400432" cy="4636605"/>
          </a:xfrm>
          <a:prstGeom prst="rect">
            <a:avLst/>
          </a:prstGeom>
        </p:spPr>
      </p:pic>
    </p:spTree>
    <p:extLst>
      <p:ext uri="{BB962C8B-B14F-4D97-AF65-F5344CB8AC3E}">
        <p14:creationId xmlns:p14="http://schemas.microsoft.com/office/powerpoint/2010/main" val="2963197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43" y="-284382"/>
            <a:ext cx="8623663" cy="1325563"/>
          </a:xfrm>
        </p:spPr>
        <p:txBody>
          <a:bodyPr/>
          <a:lstStyle/>
          <a:p>
            <a:r>
              <a:rPr lang="en-US" dirty="0"/>
              <a:t>Average Rating by Genre</a:t>
            </a:r>
          </a:p>
        </p:txBody>
      </p:sp>
      <p:pic>
        <p:nvPicPr>
          <p:cNvPr id="4" name="Picture 3" descr="Chart&#10;&#10;Description automatically generated">
            <a:extLst>
              <a:ext uri="{FF2B5EF4-FFF2-40B4-BE49-F238E27FC236}">
                <a16:creationId xmlns:a16="http://schemas.microsoft.com/office/drawing/2014/main" id="{EDF1984A-C85D-4BA4-B2B5-8E7082107855}"/>
              </a:ext>
            </a:extLst>
          </p:cNvPr>
          <p:cNvPicPr>
            <a:picLocks noChangeAspect="1"/>
          </p:cNvPicPr>
          <p:nvPr/>
        </p:nvPicPr>
        <p:blipFill>
          <a:blip r:embed="rId3"/>
          <a:stretch>
            <a:fillRect/>
          </a:stretch>
        </p:blipFill>
        <p:spPr>
          <a:xfrm>
            <a:off x="374817" y="649976"/>
            <a:ext cx="11442365" cy="5068949"/>
          </a:xfrm>
          <a:prstGeom prst="rect">
            <a:avLst/>
          </a:prstGeom>
        </p:spPr>
      </p:pic>
    </p:spTree>
    <p:extLst>
      <p:ext uri="{BB962C8B-B14F-4D97-AF65-F5344CB8AC3E}">
        <p14:creationId xmlns:p14="http://schemas.microsoft.com/office/powerpoint/2010/main" val="30008277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43" y="-284382"/>
            <a:ext cx="8623663" cy="1325563"/>
          </a:xfrm>
        </p:spPr>
        <p:txBody>
          <a:bodyPr/>
          <a:lstStyle/>
          <a:p>
            <a:r>
              <a:rPr lang="en-US" dirty="0"/>
              <a:t>Analysis</a:t>
            </a:r>
          </a:p>
        </p:txBody>
      </p:sp>
      <p:pic>
        <p:nvPicPr>
          <p:cNvPr id="4" name="Picture 3" descr="Chart, bar chart, histogram&#10;&#10;Description automatically generated">
            <a:extLst>
              <a:ext uri="{FF2B5EF4-FFF2-40B4-BE49-F238E27FC236}">
                <a16:creationId xmlns:a16="http://schemas.microsoft.com/office/drawing/2014/main" id="{2191C378-C151-400F-A5A6-4A3472064139}"/>
              </a:ext>
            </a:extLst>
          </p:cNvPr>
          <p:cNvPicPr>
            <a:picLocks noChangeAspect="1"/>
          </p:cNvPicPr>
          <p:nvPr/>
        </p:nvPicPr>
        <p:blipFill>
          <a:blip r:embed="rId3"/>
          <a:stretch>
            <a:fillRect/>
          </a:stretch>
        </p:blipFill>
        <p:spPr>
          <a:xfrm>
            <a:off x="493170" y="666865"/>
            <a:ext cx="8535436" cy="5978484"/>
          </a:xfrm>
          <a:prstGeom prst="rect">
            <a:avLst/>
          </a:prstGeom>
        </p:spPr>
      </p:pic>
    </p:spTree>
    <p:extLst>
      <p:ext uri="{BB962C8B-B14F-4D97-AF65-F5344CB8AC3E}">
        <p14:creationId xmlns:p14="http://schemas.microsoft.com/office/powerpoint/2010/main" val="2508116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43" y="-284382"/>
            <a:ext cx="8623663" cy="1325563"/>
          </a:xfrm>
        </p:spPr>
        <p:txBody>
          <a:bodyPr/>
          <a:lstStyle/>
          <a:p>
            <a:r>
              <a:rPr lang="en-US" dirty="0"/>
              <a:t>Analysis</a:t>
            </a:r>
          </a:p>
        </p:txBody>
      </p:sp>
      <p:pic>
        <p:nvPicPr>
          <p:cNvPr id="4" name="Picture 3" descr="Chart, histogram&#10;&#10;Description automatically generated">
            <a:extLst>
              <a:ext uri="{FF2B5EF4-FFF2-40B4-BE49-F238E27FC236}">
                <a16:creationId xmlns:a16="http://schemas.microsoft.com/office/drawing/2014/main" id="{AF83081C-D674-44DB-ADF9-EA6148F868AE}"/>
              </a:ext>
            </a:extLst>
          </p:cNvPr>
          <p:cNvPicPr>
            <a:picLocks noChangeAspect="1"/>
          </p:cNvPicPr>
          <p:nvPr/>
        </p:nvPicPr>
        <p:blipFill>
          <a:blip r:embed="rId3"/>
          <a:stretch>
            <a:fillRect/>
          </a:stretch>
        </p:blipFill>
        <p:spPr>
          <a:xfrm>
            <a:off x="684200" y="712383"/>
            <a:ext cx="11102857" cy="4949753"/>
          </a:xfrm>
          <a:prstGeom prst="rect">
            <a:avLst/>
          </a:prstGeom>
        </p:spPr>
      </p:pic>
    </p:spTree>
    <p:extLst>
      <p:ext uri="{BB962C8B-B14F-4D97-AF65-F5344CB8AC3E}">
        <p14:creationId xmlns:p14="http://schemas.microsoft.com/office/powerpoint/2010/main" val="6455293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43" y="-284382"/>
            <a:ext cx="8623663" cy="1325563"/>
          </a:xfrm>
        </p:spPr>
        <p:txBody>
          <a:bodyPr/>
          <a:lstStyle/>
          <a:p>
            <a:r>
              <a:rPr lang="en-US" dirty="0"/>
              <a:t>Analysis</a:t>
            </a:r>
          </a:p>
        </p:txBody>
      </p:sp>
      <p:pic>
        <p:nvPicPr>
          <p:cNvPr id="4" name="Picture 3" descr="Chart, bar chart&#10;&#10;Description automatically generated">
            <a:extLst>
              <a:ext uri="{FF2B5EF4-FFF2-40B4-BE49-F238E27FC236}">
                <a16:creationId xmlns:a16="http://schemas.microsoft.com/office/drawing/2014/main" id="{9BA4CF14-A2E3-486E-AFBB-3BD373C05F5E}"/>
              </a:ext>
            </a:extLst>
          </p:cNvPr>
          <p:cNvPicPr>
            <a:picLocks noChangeAspect="1"/>
          </p:cNvPicPr>
          <p:nvPr/>
        </p:nvPicPr>
        <p:blipFill>
          <a:blip r:embed="rId3"/>
          <a:stretch>
            <a:fillRect/>
          </a:stretch>
        </p:blipFill>
        <p:spPr>
          <a:xfrm>
            <a:off x="3204587" y="776177"/>
            <a:ext cx="2192369" cy="6081823"/>
          </a:xfrm>
          <a:prstGeom prst="rect">
            <a:avLst/>
          </a:prstGeom>
        </p:spPr>
      </p:pic>
      <p:pic>
        <p:nvPicPr>
          <p:cNvPr id="6" name="Picture 5" descr="Chart, bar chart&#10;&#10;Description automatically generated">
            <a:extLst>
              <a:ext uri="{FF2B5EF4-FFF2-40B4-BE49-F238E27FC236}">
                <a16:creationId xmlns:a16="http://schemas.microsoft.com/office/drawing/2014/main" id="{CEA33DA0-4317-425A-B11D-9750EEF0B97E}"/>
              </a:ext>
            </a:extLst>
          </p:cNvPr>
          <p:cNvPicPr>
            <a:picLocks noChangeAspect="1"/>
          </p:cNvPicPr>
          <p:nvPr/>
        </p:nvPicPr>
        <p:blipFill>
          <a:blip r:embed="rId4"/>
          <a:stretch>
            <a:fillRect/>
          </a:stretch>
        </p:blipFill>
        <p:spPr>
          <a:xfrm>
            <a:off x="6040648" y="776177"/>
            <a:ext cx="2155952" cy="6081823"/>
          </a:xfrm>
          <a:prstGeom prst="rect">
            <a:avLst/>
          </a:prstGeom>
        </p:spPr>
      </p:pic>
    </p:spTree>
    <p:extLst>
      <p:ext uri="{BB962C8B-B14F-4D97-AF65-F5344CB8AC3E}">
        <p14:creationId xmlns:p14="http://schemas.microsoft.com/office/powerpoint/2010/main" val="20661544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43" y="-284382"/>
            <a:ext cx="8623663" cy="1325563"/>
          </a:xfrm>
        </p:spPr>
        <p:txBody>
          <a:bodyPr/>
          <a:lstStyle/>
          <a:p>
            <a:r>
              <a:rPr lang="en-US" dirty="0"/>
              <a:t>Analysis</a:t>
            </a:r>
          </a:p>
        </p:txBody>
      </p:sp>
      <p:pic>
        <p:nvPicPr>
          <p:cNvPr id="4" name="Picture 3" descr="Chart, histogram&#10;&#10;Description automatically generated">
            <a:extLst>
              <a:ext uri="{FF2B5EF4-FFF2-40B4-BE49-F238E27FC236}">
                <a16:creationId xmlns:a16="http://schemas.microsoft.com/office/drawing/2014/main" id="{3E496AFE-C7CC-41C7-9127-916AF98C5286}"/>
              </a:ext>
            </a:extLst>
          </p:cNvPr>
          <p:cNvPicPr>
            <a:picLocks noChangeAspect="1"/>
          </p:cNvPicPr>
          <p:nvPr/>
        </p:nvPicPr>
        <p:blipFill>
          <a:blip r:embed="rId3"/>
          <a:stretch>
            <a:fillRect/>
          </a:stretch>
        </p:blipFill>
        <p:spPr>
          <a:xfrm>
            <a:off x="298617" y="733646"/>
            <a:ext cx="11684276" cy="4973624"/>
          </a:xfrm>
          <a:prstGeom prst="rect">
            <a:avLst/>
          </a:prstGeom>
        </p:spPr>
      </p:pic>
    </p:spTree>
    <p:extLst>
      <p:ext uri="{BB962C8B-B14F-4D97-AF65-F5344CB8AC3E}">
        <p14:creationId xmlns:p14="http://schemas.microsoft.com/office/powerpoint/2010/main" val="29575007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DAA1E"/>
        </a:solidFill>
        <a:effectLst/>
      </p:bgPr>
    </p:bg>
    <p:spTree>
      <p:nvGrpSpPr>
        <p:cNvPr id="1" name="Shape 229"/>
        <p:cNvGrpSpPr/>
        <p:nvPr/>
      </p:nvGrpSpPr>
      <p:grpSpPr>
        <a:xfrm>
          <a:off x="0" y="0"/>
          <a:ext cx="0" cy="0"/>
          <a:chOff x="0" y="0"/>
          <a:chExt cx="0" cy="0"/>
        </a:xfrm>
      </p:grpSpPr>
      <p:sp>
        <p:nvSpPr>
          <p:cNvPr id="230" name="Google Shape;230;p11"/>
          <p:cNvSpPr txBox="1"/>
          <p:nvPr/>
        </p:nvSpPr>
        <p:spPr>
          <a:xfrm>
            <a:off x="4839225" y="4197636"/>
            <a:ext cx="2540000" cy="381001"/>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1400"/>
              <a:buFont typeface="Arial"/>
              <a:buNone/>
            </a:pPr>
            <a:endParaRPr sz="1400">
              <a:solidFill>
                <a:schemeClr val="dk1"/>
              </a:solidFill>
              <a:latin typeface="Raleway"/>
              <a:ea typeface="Raleway"/>
              <a:cs typeface="Raleway"/>
              <a:sym typeface="Raleway"/>
            </a:endParaRPr>
          </a:p>
        </p:txBody>
      </p:sp>
      <p:sp>
        <p:nvSpPr>
          <p:cNvPr id="231" name="Google Shape;231;p11"/>
          <p:cNvSpPr/>
          <p:nvPr/>
        </p:nvSpPr>
        <p:spPr>
          <a:xfrm>
            <a:off x="4333009" y="0"/>
            <a:ext cx="3366655" cy="6858001"/>
          </a:xfrm>
          <a:prstGeom prst="rect">
            <a:avLst/>
          </a:prstGeom>
          <a:solidFill>
            <a:srgbClr val="F27DA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232" name="Google Shape;232;p11"/>
          <p:cNvSpPr/>
          <p:nvPr/>
        </p:nvSpPr>
        <p:spPr>
          <a:xfrm>
            <a:off x="1087899" y="3045314"/>
            <a:ext cx="2141912" cy="572366"/>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1400" b="1" dirty="0">
                <a:solidFill>
                  <a:schemeClr val="lt1"/>
                </a:solidFill>
                <a:latin typeface="Raleway"/>
                <a:ea typeface="Raleway"/>
                <a:cs typeface="Raleway"/>
                <a:sym typeface="Raleway"/>
              </a:rPr>
              <a:t>Linear Regression</a:t>
            </a:r>
            <a:endParaRPr sz="1000" dirty="0">
              <a:solidFill>
                <a:schemeClr val="lt1"/>
              </a:solidFill>
              <a:latin typeface="Calibri"/>
              <a:ea typeface="Calibri"/>
              <a:cs typeface="Calibri"/>
              <a:sym typeface="Calibri"/>
            </a:endParaRPr>
          </a:p>
        </p:txBody>
      </p:sp>
      <p:sp>
        <p:nvSpPr>
          <p:cNvPr id="233" name="Google Shape;233;p11"/>
          <p:cNvSpPr/>
          <p:nvPr/>
        </p:nvSpPr>
        <p:spPr>
          <a:xfrm>
            <a:off x="3927867" y="3069663"/>
            <a:ext cx="2141912" cy="572366"/>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1400" b="1" dirty="0">
                <a:solidFill>
                  <a:schemeClr val="lt1"/>
                </a:solidFill>
                <a:latin typeface="Raleway"/>
                <a:ea typeface="Raleway"/>
                <a:cs typeface="Raleway"/>
                <a:sym typeface="Raleway"/>
              </a:rPr>
              <a:t>Decision Tree</a:t>
            </a:r>
            <a:endParaRPr sz="1000" dirty="0">
              <a:solidFill>
                <a:schemeClr val="lt1"/>
              </a:solidFill>
              <a:latin typeface="Calibri"/>
              <a:ea typeface="Calibri"/>
              <a:cs typeface="Calibri"/>
              <a:sym typeface="Calibri"/>
            </a:endParaRPr>
          </a:p>
        </p:txBody>
      </p:sp>
      <p:sp>
        <p:nvSpPr>
          <p:cNvPr id="234" name="Google Shape;234;p11"/>
          <p:cNvSpPr/>
          <p:nvPr/>
        </p:nvSpPr>
        <p:spPr>
          <a:xfrm>
            <a:off x="1087899" y="6107580"/>
            <a:ext cx="2141912" cy="572366"/>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1400" b="1" dirty="0" err="1">
                <a:solidFill>
                  <a:schemeClr val="lt1"/>
                </a:solidFill>
                <a:latin typeface="Raleway"/>
                <a:ea typeface="Raleway"/>
                <a:cs typeface="Raleway"/>
                <a:sym typeface="Raleway"/>
              </a:rPr>
              <a:t>Adaboost</a:t>
            </a:r>
            <a:endParaRPr sz="1000" dirty="0">
              <a:solidFill>
                <a:schemeClr val="lt1"/>
              </a:solidFill>
              <a:latin typeface="Calibri"/>
              <a:ea typeface="Calibri"/>
              <a:cs typeface="Calibri"/>
              <a:sym typeface="Calibri"/>
            </a:endParaRPr>
          </a:p>
        </p:txBody>
      </p:sp>
      <p:sp>
        <p:nvSpPr>
          <p:cNvPr id="235" name="Google Shape;235;p11"/>
          <p:cNvSpPr/>
          <p:nvPr/>
        </p:nvSpPr>
        <p:spPr>
          <a:xfrm>
            <a:off x="3927867" y="6131929"/>
            <a:ext cx="2141912" cy="572366"/>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1400" b="1" dirty="0">
                <a:solidFill>
                  <a:schemeClr val="lt1"/>
                </a:solidFill>
                <a:latin typeface="Raleway"/>
                <a:ea typeface="Raleway"/>
                <a:cs typeface="Raleway"/>
                <a:sym typeface="Raleway"/>
              </a:rPr>
              <a:t>KNN</a:t>
            </a:r>
            <a:endParaRPr sz="1000" dirty="0">
              <a:solidFill>
                <a:schemeClr val="lt1"/>
              </a:solidFill>
              <a:latin typeface="Calibri"/>
              <a:ea typeface="Calibri"/>
              <a:cs typeface="Calibri"/>
              <a:sym typeface="Calibri"/>
            </a:endParaRPr>
          </a:p>
        </p:txBody>
      </p:sp>
      <p:grpSp>
        <p:nvGrpSpPr>
          <p:cNvPr id="236" name="Google Shape;236;p11"/>
          <p:cNvGrpSpPr/>
          <p:nvPr/>
        </p:nvGrpSpPr>
        <p:grpSpPr>
          <a:xfrm>
            <a:off x="8244084" y="1643259"/>
            <a:ext cx="4359348" cy="4533606"/>
            <a:chOff x="457378" y="1084703"/>
            <a:chExt cx="4359348" cy="4533606"/>
          </a:xfrm>
        </p:grpSpPr>
        <p:sp>
          <p:nvSpPr>
            <p:cNvPr id="237" name="Google Shape;237;p11"/>
            <p:cNvSpPr txBox="1"/>
            <p:nvPr/>
          </p:nvSpPr>
          <p:spPr>
            <a:xfrm>
              <a:off x="457379" y="2509806"/>
              <a:ext cx="4359347" cy="31085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chemeClr val="lt1"/>
                  </a:solidFill>
                  <a:latin typeface="Raleway"/>
                  <a:ea typeface="Raleway"/>
                  <a:cs typeface="Raleway"/>
                  <a:sym typeface="Raleway"/>
                </a:rPr>
                <a:t>IMDB Score</a:t>
              </a:r>
            </a:p>
            <a:p>
              <a:pPr marL="0" marR="0" lvl="0" indent="0" algn="l" rtl="0">
                <a:spcBef>
                  <a:spcPts val="0"/>
                </a:spcBef>
                <a:spcAft>
                  <a:spcPts val="0"/>
                </a:spcAft>
                <a:buNone/>
              </a:pPr>
              <a:r>
                <a:rPr lang="en-US" sz="1600" dirty="0">
                  <a:solidFill>
                    <a:schemeClr val="lt1"/>
                  </a:solidFill>
                  <a:latin typeface="Raleway"/>
                  <a:ea typeface="Raleway"/>
                  <a:cs typeface="Raleway"/>
                  <a:sym typeface="Raleway"/>
                </a:rPr>
                <a:t>Lasso Model</a:t>
              </a:r>
            </a:p>
            <a:p>
              <a:pPr marL="0" marR="0" lvl="0" indent="0" algn="l" rtl="0">
                <a:spcBef>
                  <a:spcPts val="0"/>
                </a:spcBef>
                <a:spcAft>
                  <a:spcPts val="0"/>
                </a:spcAft>
                <a:buNone/>
              </a:pPr>
              <a:endParaRPr lang="en-US" sz="1600" dirty="0">
                <a:solidFill>
                  <a:schemeClr val="lt1"/>
                </a:solidFill>
                <a:latin typeface="Raleway"/>
                <a:ea typeface="Raleway"/>
                <a:cs typeface="Raleway"/>
                <a:sym typeface="Raleway"/>
              </a:endParaRPr>
            </a:p>
            <a:p>
              <a:pPr marL="0" marR="0" lvl="0" indent="0" algn="l" rtl="0">
                <a:spcBef>
                  <a:spcPts val="0"/>
                </a:spcBef>
                <a:spcAft>
                  <a:spcPts val="0"/>
                </a:spcAft>
                <a:buNone/>
              </a:pPr>
              <a:r>
                <a:rPr lang="en-US" sz="1600" dirty="0">
                  <a:solidFill>
                    <a:schemeClr val="lt1"/>
                  </a:solidFill>
                  <a:latin typeface="Raleway"/>
                  <a:ea typeface="Raleway"/>
                  <a:cs typeface="Raleway"/>
                  <a:sym typeface="Raleway"/>
                </a:rPr>
                <a:t>CV .396</a:t>
              </a:r>
            </a:p>
            <a:p>
              <a:pPr marL="0" marR="0" lvl="0" indent="0" algn="l" rtl="0">
                <a:spcBef>
                  <a:spcPts val="0"/>
                </a:spcBef>
                <a:spcAft>
                  <a:spcPts val="0"/>
                </a:spcAft>
                <a:buNone/>
              </a:pPr>
              <a:r>
                <a:rPr lang="en-US" sz="1600" dirty="0">
                  <a:solidFill>
                    <a:schemeClr val="lt1"/>
                  </a:solidFill>
                  <a:latin typeface="Raleway"/>
                  <a:ea typeface="Raleway"/>
                  <a:cs typeface="Raleway"/>
                  <a:sym typeface="Raleway"/>
                </a:rPr>
                <a:t>RMSE .776</a:t>
              </a:r>
            </a:p>
            <a:p>
              <a:pPr marL="0" marR="0" lvl="0" indent="0" algn="l" rtl="0">
                <a:spcBef>
                  <a:spcPts val="0"/>
                </a:spcBef>
                <a:spcAft>
                  <a:spcPts val="0"/>
                </a:spcAft>
                <a:buNone/>
              </a:pPr>
              <a:endParaRPr lang="en-US" sz="1600" dirty="0">
                <a:solidFill>
                  <a:schemeClr val="lt1"/>
                </a:solidFill>
                <a:latin typeface="Raleway"/>
                <a:ea typeface="Raleway"/>
                <a:cs typeface="Raleway"/>
                <a:sym typeface="Raleway"/>
              </a:endParaRPr>
            </a:p>
            <a:p>
              <a:pPr marL="0" marR="0" lvl="0" indent="0" algn="l" rtl="0">
                <a:spcBef>
                  <a:spcPts val="0"/>
                </a:spcBef>
                <a:spcAft>
                  <a:spcPts val="0"/>
                </a:spcAft>
                <a:buNone/>
              </a:pPr>
              <a:r>
                <a:rPr lang="en-US" sz="1800" b="1" dirty="0" err="1">
                  <a:solidFill>
                    <a:schemeClr val="lt1"/>
                  </a:solidFill>
                  <a:latin typeface="Raleway"/>
                  <a:ea typeface="Raleway"/>
                  <a:cs typeface="Raleway"/>
                  <a:sym typeface="Raleway"/>
                </a:rPr>
                <a:t>Wordlwide</a:t>
              </a:r>
              <a:r>
                <a:rPr lang="en-US" sz="1800" b="1" dirty="0">
                  <a:solidFill>
                    <a:schemeClr val="lt1"/>
                  </a:solidFill>
                  <a:latin typeface="Raleway"/>
                  <a:ea typeface="Raleway"/>
                  <a:cs typeface="Raleway"/>
                  <a:sym typeface="Raleway"/>
                </a:rPr>
                <a:t> Revenue</a:t>
              </a:r>
            </a:p>
            <a:p>
              <a:pPr marL="0" marR="0" lvl="0" indent="0" algn="l" rtl="0">
                <a:spcBef>
                  <a:spcPts val="0"/>
                </a:spcBef>
                <a:spcAft>
                  <a:spcPts val="0"/>
                </a:spcAft>
                <a:buNone/>
              </a:pPr>
              <a:r>
                <a:rPr lang="en-US" sz="1600" dirty="0">
                  <a:solidFill>
                    <a:schemeClr val="lt1"/>
                  </a:solidFill>
                  <a:latin typeface="Raleway"/>
                  <a:ea typeface="Raleway"/>
                  <a:cs typeface="Raleway"/>
                  <a:sym typeface="Raleway"/>
                </a:rPr>
                <a:t>Lasso Model</a:t>
              </a:r>
            </a:p>
            <a:p>
              <a:pPr marL="0" marR="0" lvl="0" indent="0" algn="l" rtl="0">
                <a:spcBef>
                  <a:spcPts val="0"/>
                </a:spcBef>
                <a:spcAft>
                  <a:spcPts val="0"/>
                </a:spcAft>
                <a:buNone/>
              </a:pPr>
              <a:endParaRPr lang="en-US" sz="1600" dirty="0">
                <a:solidFill>
                  <a:schemeClr val="lt1"/>
                </a:solidFill>
                <a:latin typeface="Raleway"/>
                <a:ea typeface="Raleway"/>
                <a:cs typeface="Raleway"/>
                <a:sym typeface="Raleway"/>
              </a:endParaRPr>
            </a:p>
            <a:p>
              <a:pPr marL="0" marR="0" lvl="0" indent="0" algn="l" rtl="0">
                <a:spcBef>
                  <a:spcPts val="0"/>
                </a:spcBef>
                <a:spcAft>
                  <a:spcPts val="0"/>
                </a:spcAft>
                <a:buNone/>
              </a:pPr>
              <a:r>
                <a:rPr lang="en-US" sz="1600" dirty="0">
                  <a:solidFill>
                    <a:schemeClr val="lt1"/>
                  </a:solidFill>
                  <a:latin typeface="Raleway"/>
                  <a:ea typeface="Raleway"/>
                  <a:cs typeface="Raleway"/>
                  <a:sym typeface="Raleway"/>
                </a:rPr>
                <a:t>CV .396</a:t>
              </a:r>
            </a:p>
            <a:p>
              <a:pPr marL="0" marR="0" lvl="0" indent="0" algn="l" rtl="0">
                <a:spcBef>
                  <a:spcPts val="0"/>
                </a:spcBef>
                <a:spcAft>
                  <a:spcPts val="0"/>
                </a:spcAft>
                <a:buNone/>
              </a:pPr>
              <a:r>
                <a:rPr lang="en-US" sz="1600" dirty="0">
                  <a:solidFill>
                    <a:schemeClr val="lt1"/>
                  </a:solidFill>
                  <a:latin typeface="Raleway"/>
                  <a:ea typeface="Raleway"/>
                  <a:cs typeface="Raleway"/>
                  <a:sym typeface="Raleway"/>
                </a:rPr>
                <a:t>RMSE .776</a:t>
              </a:r>
            </a:p>
            <a:p>
              <a:pPr marL="0" marR="0" lvl="0" indent="0" algn="l" rtl="0">
                <a:spcBef>
                  <a:spcPts val="0"/>
                </a:spcBef>
                <a:spcAft>
                  <a:spcPts val="0"/>
                </a:spcAft>
                <a:buNone/>
              </a:pPr>
              <a:endParaRPr sz="1600" dirty="0">
                <a:solidFill>
                  <a:schemeClr val="lt1"/>
                </a:solidFill>
                <a:latin typeface="Raleway"/>
                <a:ea typeface="Raleway"/>
                <a:cs typeface="Raleway"/>
                <a:sym typeface="Raleway"/>
              </a:endParaRPr>
            </a:p>
          </p:txBody>
        </p:sp>
        <p:sp>
          <p:nvSpPr>
            <p:cNvPr id="238" name="Google Shape;238;p11"/>
            <p:cNvSpPr txBox="1"/>
            <p:nvPr/>
          </p:nvSpPr>
          <p:spPr>
            <a:xfrm>
              <a:off x="457378" y="1084703"/>
              <a:ext cx="3971131" cy="76940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b="1" dirty="0">
                  <a:solidFill>
                    <a:schemeClr val="lt1"/>
                  </a:solidFill>
                  <a:latin typeface="Raleway"/>
                  <a:ea typeface="Raleway"/>
                  <a:cs typeface="Raleway"/>
                  <a:sym typeface="Raleway"/>
                </a:rPr>
                <a:t>Modeling</a:t>
              </a:r>
              <a:endParaRPr sz="4400" b="1" dirty="0">
                <a:solidFill>
                  <a:schemeClr val="lt1"/>
                </a:solidFill>
                <a:latin typeface="Raleway"/>
                <a:ea typeface="Raleway"/>
                <a:cs typeface="Raleway"/>
                <a:sym typeface="Raleway"/>
              </a:endParaRPr>
            </a:p>
          </p:txBody>
        </p:sp>
      </p:grpSp>
      <p:sp>
        <p:nvSpPr>
          <p:cNvPr id="240" name="Google Shape;240;p11"/>
          <p:cNvSpPr/>
          <p:nvPr/>
        </p:nvSpPr>
        <p:spPr>
          <a:xfrm>
            <a:off x="10413768" y="0"/>
            <a:ext cx="1778233" cy="1998350"/>
          </a:xfrm>
          <a:custGeom>
            <a:avLst/>
            <a:gdLst/>
            <a:ahLst/>
            <a:cxnLst/>
            <a:rect l="l" t="t" r="r" b="b"/>
            <a:pathLst>
              <a:path w="1778233" h="1998350" extrusionOk="0">
                <a:moveTo>
                  <a:pt x="4379" y="0"/>
                </a:moveTo>
                <a:lnTo>
                  <a:pt x="476025" y="0"/>
                </a:lnTo>
                <a:lnTo>
                  <a:pt x="471646" y="86709"/>
                </a:lnTo>
                <a:cubicBezTo>
                  <a:pt x="471646" y="835964"/>
                  <a:pt x="1041076" y="1452223"/>
                  <a:pt x="1770780" y="1526328"/>
                </a:cubicBezTo>
                <a:lnTo>
                  <a:pt x="1778233" y="1526705"/>
                </a:lnTo>
                <a:lnTo>
                  <a:pt x="1778233" y="1998350"/>
                </a:lnTo>
                <a:lnTo>
                  <a:pt x="1722556" y="1995539"/>
                </a:lnTo>
                <a:cubicBezTo>
                  <a:pt x="755022" y="1897280"/>
                  <a:pt x="0" y="1080167"/>
                  <a:pt x="0" y="86709"/>
                </a:cubicBezTo>
                <a:close/>
              </a:path>
            </a:pathLst>
          </a:custGeom>
          <a:solidFill>
            <a:srgbClr val="1558A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 </a:t>
            </a:r>
            <a:endParaRPr sz="1800">
              <a:solidFill>
                <a:schemeClr val="lt1"/>
              </a:solidFill>
              <a:latin typeface="Calibri"/>
              <a:ea typeface="Calibri"/>
              <a:cs typeface="Calibri"/>
              <a:sym typeface="Calibri"/>
            </a:endParaRPr>
          </a:p>
        </p:txBody>
      </p:sp>
      <p:pic>
        <p:nvPicPr>
          <p:cNvPr id="241" name="Google Shape;241;p11"/>
          <p:cNvPicPr preferRelativeResize="0">
            <a:picLocks noGrp="1"/>
          </p:cNvPicPr>
          <p:nvPr>
            <p:ph type="pic" idx="2"/>
          </p:nvPr>
        </p:nvPicPr>
        <p:blipFill rotWithShape="1">
          <a:blip r:embed="rId3">
            <a:alphaModFix/>
          </a:blip>
          <a:srcRect t="20932" b="20932"/>
          <a:stretch/>
        </p:blipFill>
        <p:spPr>
          <a:xfrm>
            <a:off x="811213" y="495800"/>
            <a:ext cx="2679700" cy="2336800"/>
          </a:xfrm>
          <a:prstGeom prst="rect">
            <a:avLst/>
          </a:prstGeom>
          <a:solidFill>
            <a:srgbClr val="E7E7E7"/>
          </a:solidFill>
          <a:ln>
            <a:noFill/>
          </a:ln>
        </p:spPr>
      </p:pic>
      <p:pic>
        <p:nvPicPr>
          <p:cNvPr id="242" name="Google Shape;242;p11"/>
          <p:cNvPicPr preferRelativeResize="0">
            <a:picLocks noGrp="1"/>
          </p:cNvPicPr>
          <p:nvPr>
            <p:ph type="pic" idx="3"/>
          </p:nvPr>
        </p:nvPicPr>
        <p:blipFill rotWithShape="1">
          <a:blip r:embed="rId4">
            <a:alphaModFix/>
          </a:blip>
          <a:srcRect l="11775" r="11774"/>
          <a:stretch/>
        </p:blipFill>
        <p:spPr>
          <a:xfrm>
            <a:off x="806451" y="3665687"/>
            <a:ext cx="2679700" cy="2336800"/>
          </a:xfrm>
          <a:prstGeom prst="rect">
            <a:avLst/>
          </a:prstGeom>
          <a:solidFill>
            <a:srgbClr val="E7E7E7"/>
          </a:solidFill>
          <a:ln>
            <a:noFill/>
          </a:ln>
        </p:spPr>
      </p:pic>
      <p:pic>
        <p:nvPicPr>
          <p:cNvPr id="243" name="Google Shape;243;p11"/>
          <p:cNvPicPr preferRelativeResize="0">
            <a:picLocks noGrp="1"/>
          </p:cNvPicPr>
          <p:nvPr>
            <p:ph type="pic" idx="5"/>
          </p:nvPr>
        </p:nvPicPr>
        <p:blipFill rotWithShape="1">
          <a:blip r:embed="rId5">
            <a:alphaModFix/>
          </a:blip>
          <a:srcRect l="12905" r="12905"/>
          <a:stretch/>
        </p:blipFill>
        <p:spPr>
          <a:xfrm>
            <a:off x="3666461" y="3665687"/>
            <a:ext cx="2679700" cy="2336800"/>
          </a:xfrm>
          <a:prstGeom prst="rect">
            <a:avLst/>
          </a:prstGeom>
          <a:solidFill>
            <a:srgbClr val="E7E7E7"/>
          </a:solidFill>
          <a:ln>
            <a:noFill/>
          </a:ln>
        </p:spPr>
      </p:pic>
      <p:pic>
        <p:nvPicPr>
          <p:cNvPr id="244" name="Google Shape;244;p11"/>
          <p:cNvPicPr preferRelativeResize="0">
            <a:picLocks noGrp="1"/>
          </p:cNvPicPr>
          <p:nvPr>
            <p:ph type="pic" idx="4"/>
          </p:nvPr>
        </p:nvPicPr>
        <p:blipFill rotWithShape="1">
          <a:blip r:embed="rId6">
            <a:alphaModFix/>
          </a:blip>
          <a:srcRect l="11779" r="11778"/>
          <a:stretch/>
        </p:blipFill>
        <p:spPr>
          <a:xfrm>
            <a:off x="3671223" y="495800"/>
            <a:ext cx="2679700" cy="2336800"/>
          </a:xfrm>
          <a:prstGeom prst="rect">
            <a:avLst/>
          </a:prstGeom>
          <a:solidFill>
            <a:srgbClr val="E7E7E7"/>
          </a:solidFill>
          <a:ln>
            <a:noFill/>
          </a:ln>
        </p:spPr>
      </p:pic>
    </p:spTree>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452AC"/>
        </a:solidFill>
        <a:effectLst/>
      </p:bgPr>
    </p:bg>
    <p:spTree>
      <p:nvGrpSpPr>
        <p:cNvPr id="1" name="Shape 151"/>
        <p:cNvGrpSpPr/>
        <p:nvPr/>
      </p:nvGrpSpPr>
      <p:grpSpPr>
        <a:xfrm>
          <a:off x="0" y="0"/>
          <a:ext cx="0" cy="0"/>
          <a:chOff x="0" y="0"/>
          <a:chExt cx="0" cy="0"/>
        </a:xfrm>
      </p:grpSpPr>
      <p:pic>
        <p:nvPicPr>
          <p:cNvPr id="152" name="Google Shape;152;p8"/>
          <p:cNvPicPr preferRelativeResize="0">
            <a:picLocks noGrp="1"/>
          </p:cNvPicPr>
          <p:nvPr>
            <p:ph type="pic" idx="2"/>
          </p:nvPr>
        </p:nvPicPr>
        <p:blipFill rotWithShape="1">
          <a:blip r:embed="rId3">
            <a:alphaModFix/>
          </a:blip>
          <a:srcRect l="31141" r="31141"/>
          <a:stretch/>
        </p:blipFill>
        <p:spPr>
          <a:xfrm>
            <a:off x="1265238" y="0"/>
            <a:ext cx="3879850" cy="6858000"/>
          </a:xfrm>
          <a:prstGeom prst="rect">
            <a:avLst/>
          </a:prstGeom>
          <a:solidFill>
            <a:srgbClr val="E7E7E7"/>
          </a:solidFill>
          <a:ln>
            <a:noFill/>
          </a:ln>
        </p:spPr>
      </p:pic>
      <p:grpSp>
        <p:nvGrpSpPr>
          <p:cNvPr id="153" name="Google Shape;153;p8"/>
          <p:cNvGrpSpPr/>
          <p:nvPr/>
        </p:nvGrpSpPr>
        <p:grpSpPr>
          <a:xfrm>
            <a:off x="5957498" y="612029"/>
            <a:ext cx="4359348" cy="2822293"/>
            <a:chOff x="457378" y="1084703"/>
            <a:chExt cx="4359348" cy="2822293"/>
          </a:xfrm>
        </p:grpSpPr>
        <p:sp>
          <p:nvSpPr>
            <p:cNvPr id="154" name="Google Shape;154;p8"/>
            <p:cNvSpPr txBox="1"/>
            <p:nvPr/>
          </p:nvSpPr>
          <p:spPr>
            <a:xfrm>
              <a:off x="457379" y="2509806"/>
              <a:ext cx="4359347" cy="64629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solidFill>
                    <a:srgbClr val="FFFFFF"/>
                  </a:solidFill>
                  <a:latin typeface="Raleway"/>
                  <a:ea typeface="Raleway"/>
                  <a:cs typeface="Raleway"/>
                  <a:sym typeface="Raleway"/>
                </a:rPr>
                <a:t>Dr Strange in the Multiverse of Madness</a:t>
              </a:r>
              <a:endParaRPr kumimoji="0" sz="1800" b="0" i="0" u="none" strike="noStrike" kern="0" cap="none" spc="0" normalizeH="0" baseline="0" noProof="0" dirty="0">
                <a:ln>
                  <a:noFill/>
                </a:ln>
                <a:solidFill>
                  <a:srgbClr val="FFFFFF"/>
                </a:solidFill>
                <a:effectLst/>
                <a:uLnTx/>
                <a:uFillTx/>
                <a:latin typeface="Raleway"/>
                <a:ea typeface="Raleway"/>
                <a:cs typeface="Raleway"/>
                <a:sym typeface="Raleway"/>
              </a:endParaRPr>
            </a:p>
          </p:txBody>
        </p:sp>
        <p:sp>
          <p:nvSpPr>
            <p:cNvPr id="155" name="Google Shape;155;p8"/>
            <p:cNvSpPr txBox="1"/>
            <p:nvPr/>
          </p:nvSpPr>
          <p:spPr>
            <a:xfrm>
              <a:off x="457378" y="1084703"/>
              <a:ext cx="3408021" cy="1446509"/>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4400" b="1" i="0" u="none" strike="noStrike" kern="0" cap="none" spc="0" normalizeH="0" baseline="0" noProof="0" dirty="0">
                  <a:ln>
                    <a:noFill/>
                  </a:ln>
                  <a:solidFill>
                    <a:srgbClr val="FFFFFF"/>
                  </a:solidFill>
                  <a:effectLst/>
                  <a:uLnTx/>
                  <a:uFillTx/>
                  <a:latin typeface="Raleway"/>
                  <a:ea typeface="Raleway"/>
                  <a:cs typeface="Raleway"/>
                  <a:sym typeface="Raleway"/>
                </a:rPr>
                <a:t>Our Predictions</a:t>
              </a:r>
              <a:endParaRPr kumimoji="0" sz="4400" b="1" i="0" u="none" strike="noStrike" kern="0" cap="none" spc="0" normalizeH="0" baseline="0" noProof="0" dirty="0">
                <a:ln>
                  <a:noFill/>
                </a:ln>
                <a:solidFill>
                  <a:srgbClr val="FFFFFF"/>
                </a:solidFill>
                <a:effectLst/>
                <a:uLnTx/>
                <a:uFillTx/>
                <a:latin typeface="Raleway"/>
                <a:ea typeface="Raleway"/>
                <a:cs typeface="Raleway"/>
                <a:sym typeface="Raleway"/>
              </a:endParaRPr>
            </a:p>
          </p:txBody>
        </p:sp>
        <p:sp>
          <p:nvSpPr>
            <p:cNvPr id="156" name="Google Shape;156;p8"/>
            <p:cNvSpPr/>
            <p:nvPr/>
          </p:nvSpPr>
          <p:spPr>
            <a:xfrm>
              <a:off x="536843" y="3097409"/>
              <a:ext cx="4000375" cy="809587"/>
            </a:xfrm>
            <a:prstGeom prst="rect">
              <a:avLst/>
            </a:prstGeom>
            <a:noFill/>
            <a:ln>
              <a:noFill/>
            </a:ln>
          </p:spPr>
          <p:txBody>
            <a:bodyPr spcFirstLastPara="1" wrap="square" lIns="0" tIns="0" rIns="0" bIns="0" anchor="ctr" anchorCtr="0">
              <a:noAutofit/>
            </a:bodyPr>
            <a:lstStyle/>
            <a:p>
              <a:pPr marL="0" marR="0" lvl="0" indent="0" algn="l" defTabSz="914400" rtl="0" eaLnBrk="1" fontAlgn="auto" latinLnBrk="0" hangingPunct="1">
                <a:lnSpc>
                  <a:spcPct val="150000"/>
                </a:lnSpc>
                <a:spcBef>
                  <a:spcPts val="0"/>
                </a:spcBef>
                <a:spcAft>
                  <a:spcPts val="0"/>
                </a:spcAft>
                <a:buClr>
                  <a:srgbClr val="000000"/>
                </a:buClr>
                <a:buSzTx/>
                <a:buFont typeface="Arial"/>
                <a:buNone/>
                <a:tabLst/>
                <a:defRPr/>
              </a:pPr>
              <a:r>
                <a:rPr kumimoji="0" lang="en-US" b="0" i="0" u="none" strike="noStrike" kern="0" cap="none" spc="0" normalizeH="0" baseline="0" noProof="0" dirty="0">
                  <a:ln>
                    <a:noFill/>
                  </a:ln>
                  <a:solidFill>
                    <a:srgbClr val="FFFFFF"/>
                  </a:solidFill>
                  <a:effectLst/>
                  <a:uLnTx/>
                  <a:uFillTx/>
                  <a:latin typeface="Calibri"/>
                  <a:ea typeface="Calibri"/>
                  <a:cs typeface="Calibri"/>
                  <a:sym typeface="Calibri"/>
                </a:rPr>
                <a:t>IMDB Score: 6.63</a:t>
              </a:r>
            </a:p>
            <a:p>
              <a:pPr marL="0" marR="0" lvl="0" indent="0" algn="l" defTabSz="914400" rtl="0" eaLnBrk="1" fontAlgn="auto" latinLnBrk="0" hangingPunct="1">
                <a:lnSpc>
                  <a:spcPct val="150000"/>
                </a:lnSpc>
                <a:spcBef>
                  <a:spcPts val="0"/>
                </a:spcBef>
                <a:spcAft>
                  <a:spcPts val="0"/>
                </a:spcAft>
                <a:buClr>
                  <a:srgbClr val="000000"/>
                </a:buClr>
                <a:buSzTx/>
                <a:buFont typeface="Arial"/>
                <a:buNone/>
                <a:tabLst/>
                <a:defRPr/>
              </a:pPr>
              <a:r>
                <a:rPr lang="en-US" dirty="0">
                  <a:solidFill>
                    <a:srgbClr val="FFFFFF"/>
                  </a:solidFill>
                  <a:latin typeface="Calibri"/>
                  <a:ea typeface="Calibri"/>
                  <a:cs typeface="Calibri"/>
                  <a:sym typeface="Calibri"/>
                </a:rPr>
                <a:t>Worldwide Revenue: $294, 513, 986</a:t>
              </a:r>
              <a:endParaRPr kumimoji="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grpSp>
      <p:sp>
        <p:nvSpPr>
          <p:cNvPr id="157" name="Google Shape;157;p8"/>
          <p:cNvSpPr/>
          <p:nvPr/>
        </p:nvSpPr>
        <p:spPr>
          <a:xfrm>
            <a:off x="9852658" y="1"/>
            <a:ext cx="2339342" cy="2707571"/>
          </a:xfrm>
          <a:custGeom>
            <a:avLst/>
            <a:gdLst/>
            <a:ahLst/>
            <a:cxnLst/>
            <a:rect l="l" t="t" r="r" b="b"/>
            <a:pathLst>
              <a:path w="2339342" h="2707571" extrusionOk="0">
                <a:moveTo>
                  <a:pt x="29608" y="0"/>
                </a:moveTo>
                <a:lnTo>
                  <a:pt x="614109" y="0"/>
                </a:lnTo>
                <a:lnTo>
                  <a:pt x="587624" y="173532"/>
                </a:lnTo>
                <a:cubicBezTo>
                  <a:pt x="581565" y="233197"/>
                  <a:pt x="578461" y="293734"/>
                  <a:pt x="578461" y="354997"/>
                </a:cubicBezTo>
                <a:cubicBezTo>
                  <a:pt x="578461" y="1273938"/>
                  <a:pt x="1276852" y="2029762"/>
                  <a:pt x="2171813" y="2120651"/>
                </a:cubicBezTo>
                <a:lnTo>
                  <a:pt x="2339342" y="2129110"/>
                </a:lnTo>
                <a:lnTo>
                  <a:pt x="2339342" y="2707571"/>
                </a:lnTo>
                <a:lnTo>
                  <a:pt x="2112669" y="2696125"/>
                </a:lnTo>
                <a:cubicBezTo>
                  <a:pt x="926014" y="2575614"/>
                  <a:pt x="0" y="1573447"/>
                  <a:pt x="0" y="354997"/>
                </a:cubicBezTo>
                <a:cubicBezTo>
                  <a:pt x="0" y="273767"/>
                  <a:pt x="4116" y="193498"/>
                  <a:pt x="12150" y="114388"/>
                </a:cubicBezTo>
                <a:close/>
              </a:path>
            </a:pathLst>
          </a:custGeom>
          <a:solidFill>
            <a:srgbClr val="56C092"/>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92" name="Google Shape;192;p8"/>
          <p:cNvSpPr/>
          <p:nvPr/>
        </p:nvSpPr>
        <p:spPr>
          <a:xfrm>
            <a:off x="0" y="5113929"/>
            <a:ext cx="2390572" cy="1757312"/>
          </a:xfrm>
          <a:custGeom>
            <a:avLst/>
            <a:gdLst/>
            <a:ahLst/>
            <a:cxnLst/>
            <a:rect l="l" t="t" r="r" b="b"/>
            <a:pathLst>
              <a:path w="3957386" h="2909079" extrusionOk="0">
                <a:moveTo>
                  <a:pt x="1604108" y="0"/>
                </a:moveTo>
                <a:cubicBezTo>
                  <a:pt x="2903788" y="0"/>
                  <a:pt x="3957386" y="1053598"/>
                  <a:pt x="3957386" y="2353278"/>
                </a:cubicBezTo>
                <a:cubicBezTo>
                  <a:pt x="3957386" y="2515738"/>
                  <a:pt x="3940924" y="2674353"/>
                  <a:pt x="3909576" y="2827546"/>
                </a:cubicBezTo>
                <a:lnTo>
                  <a:pt x="3888612" y="2909079"/>
                </a:lnTo>
                <a:lnTo>
                  <a:pt x="3288876" y="2909079"/>
                </a:lnTo>
                <a:lnTo>
                  <a:pt x="3299133" y="2881055"/>
                </a:lnTo>
                <a:cubicBezTo>
                  <a:pt x="3350990" y="2714330"/>
                  <a:pt x="3378925" y="2537067"/>
                  <a:pt x="3378925" y="2353278"/>
                </a:cubicBezTo>
                <a:cubicBezTo>
                  <a:pt x="3378925" y="1373074"/>
                  <a:pt x="2584312" y="578461"/>
                  <a:pt x="1604108" y="578461"/>
                </a:cubicBezTo>
                <a:cubicBezTo>
                  <a:pt x="930218" y="578461"/>
                  <a:pt x="344048" y="954040"/>
                  <a:pt x="43502" y="1507295"/>
                </a:cubicBezTo>
                <a:lnTo>
                  <a:pt x="0" y="1597600"/>
                </a:lnTo>
                <a:lnTo>
                  <a:pt x="0" y="634809"/>
                </a:lnTo>
                <a:lnTo>
                  <a:pt x="107205" y="537375"/>
                </a:lnTo>
                <a:cubicBezTo>
                  <a:pt x="513990" y="201665"/>
                  <a:pt x="1035498" y="0"/>
                  <a:pt x="1604108" y="0"/>
                </a:cubicBezTo>
                <a:close/>
              </a:path>
            </a:pathLst>
          </a:custGeom>
          <a:solidFill>
            <a:srgbClr val="FFC000"/>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pic>
        <p:nvPicPr>
          <p:cNvPr id="193" name="Google Shape;193;p8"/>
          <p:cNvPicPr preferRelativeResize="0"/>
          <p:nvPr/>
        </p:nvPicPr>
        <p:blipFill rotWithShape="1">
          <a:blip r:embed="rId4">
            <a:alphaModFix/>
          </a:blip>
          <a:srcRect/>
          <a:stretch/>
        </p:blipFill>
        <p:spPr>
          <a:xfrm>
            <a:off x="192901" y="6494345"/>
            <a:ext cx="263639" cy="263639"/>
          </a:xfrm>
          <a:prstGeom prst="rect">
            <a:avLst/>
          </a:prstGeom>
          <a:noFill/>
          <a:ln>
            <a:noFill/>
          </a:ln>
        </p:spPr>
      </p:pic>
      <p:sp>
        <p:nvSpPr>
          <p:cNvPr id="194" name="Google Shape;194;p8"/>
          <p:cNvSpPr/>
          <p:nvPr/>
        </p:nvSpPr>
        <p:spPr>
          <a:xfrm>
            <a:off x="404153" y="6537641"/>
            <a:ext cx="1141659" cy="253916"/>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50" b="0" i="0" u="none" strike="noStrike" kern="0" cap="none" spc="0" normalizeH="0" baseline="0" noProof="0">
                <a:ln>
                  <a:noFill/>
                </a:ln>
                <a:solidFill>
                  <a:srgbClr val="FFFFFF"/>
                </a:solidFill>
                <a:effectLst/>
                <a:uLnTx/>
                <a:uFillTx/>
                <a:latin typeface="Arial"/>
                <a:ea typeface="Arial"/>
                <a:cs typeface="Arial"/>
                <a:sym typeface="Arial"/>
              </a:rPr>
              <a:t>WaltDisneyStyle</a:t>
            </a:r>
            <a:endParaRPr kumimoji="0" sz="800" b="0" i="0" u="none" strike="noStrike" kern="0" cap="none" spc="0" normalizeH="0" baseline="0" noProof="0">
              <a:ln>
                <a:noFill/>
              </a:ln>
              <a:solidFill>
                <a:srgbClr val="FFFFFF"/>
              </a:solidFill>
              <a:effectLst/>
              <a:uLnTx/>
              <a:uFillTx/>
              <a:latin typeface="Raleway"/>
              <a:ea typeface="Raleway"/>
              <a:cs typeface="Raleway"/>
              <a:sym typeface="Raleway"/>
            </a:endParaRPr>
          </a:p>
        </p:txBody>
      </p:sp>
      <p:sp>
        <p:nvSpPr>
          <p:cNvPr id="45" name="Google Shape;154;p8">
            <a:extLst>
              <a:ext uri="{FF2B5EF4-FFF2-40B4-BE49-F238E27FC236}">
                <a16:creationId xmlns:a16="http://schemas.microsoft.com/office/drawing/2014/main" id="{E0EACB35-75D3-4FF9-95A1-A21490675FF6}"/>
              </a:ext>
            </a:extLst>
          </p:cNvPr>
          <p:cNvSpPr txBox="1"/>
          <p:nvPr/>
        </p:nvSpPr>
        <p:spPr>
          <a:xfrm>
            <a:off x="5960426" y="3624702"/>
            <a:ext cx="4359347" cy="369291"/>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solidFill>
                  <a:srgbClr val="FFFFFF"/>
                </a:solidFill>
                <a:latin typeface="Raleway"/>
                <a:ea typeface="Raleway"/>
                <a:cs typeface="Raleway"/>
                <a:sym typeface="Raleway"/>
              </a:rPr>
              <a:t>The Bob’s Burgers Movie</a:t>
            </a:r>
            <a:endParaRPr kumimoji="0" sz="1800" b="0" i="0" u="none" strike="noStrike" kern="0" cap="none" spc="0" normalizeH="0" baseline="0" noProof="0" dirty="0">
              <a:ln>
                <a:noFill/>
              </a:ln>
              <a:solidFill>
                <a:srgbClr val="FFFFFF"/>
              </a:solidFill>
              <a:effectLst/>
              <a:uLnTx/>
              <a:uFillTx/>
              <a:latin typeface="Raleway"/>
              <a:ea typeface="Raleway"/>
              <a:cs typeface="Raleway"/>
              <a:sym typeface="Raleway"/>
            </a:endParaRPr>
          </a:p>
        </p:txBody>
      </p:sp>
      <p:sp>
        <p:nvSpPr>
          <p:cNvPr id="46" name="Google Shape;156;p8">
            <a:extLst>
              <a:ext uri="{FF2B5EF4-FFF2-40B4-BE49-F238E27FC236}">
                <a16:creationId xmlns:a16="http://schemas.microsoft.com/office/drawing/2014/main" id="{1F5E1A20-C965-4C4D-B969-8C68D0DFFA95}"/>
              </a:ext>
            </a:extLst>
          </p:cNvPr>
          <p:cNvSpPr/>
          <p:nvPr/>
        </p:nvSpPr>
        <p:spPr>
          <a:xfrm>
            <a:off x="6039890" y="4074076"/>
            <a:ext cx="4000375" cy="809587"/>
          </a:xfrm>
          <a:prstGeom prst="rect">
            <a:avLst/>
          </a:prstGeom>
          <a:noFill/>
          <a:ln>
            <a:noFill/>
          </a:ln>
        </p:spPr>
        <p:txBody>
          <a:bodyPr spcFirstLastPara="1" wrap="square" lIns="0" tIns="0" rIns="0" bIns="0" anchor="ctr" anchorCtr="0">
            <a:noAutofit/>
          </a:bodyPr>
          <a:lstStyle/>
          <a:p>
            <a:pPr marL="0" marR="0" lvl="0" indent="0" algn="l" defTabSz="914400" rtl="0" eaLnBrk="1" fontAlgn="auto" latinLnBrk="0" hangingPunct="1">
              <a:lnSpc>
                <a:spcPct val="150000"/>
              </a:lnSpc>
              <a:spcBef>
                <a:spcPts val="0"/>
              </a:spcBef>
              <a:spcAft>
                <a:spcPts val="0"/>
              </a:spcAft>
              <a:buClr>
                <a:srgbClr val="000000"/>
              </a:buClr>
              <a:buSzTx/>
              <a:buFont typeface="Arial"/>
              <a:buNone/>
              <a:tabLst/>
              <a:defRPr/>
            </a:pPr>
            <a:r>
              <a:rPr kumimoji="0" lang="en-US" b="0" i="0" u="none" strike="noStrike" kern="0" cap="none" spc="0" normalizeH="0" baseline="0" noProof="0" dirty="0">
                <a:ln>
                  <a:noFill/>
                </a:ln>
                <a:solidFill>
                  <a:srgbClr val="FFFFFF"/>
                </a:solidFill>
                <a:effectLst/>
                <a:uLnTx/>
                <a:uFillTx/>
                <a:latin typeface="Calibri"/>
                <a:ea typeface="Calibri"/>
                <a:cs typeface="Calibri"/>
                <a:sym typeface="Calibri"/>
              </a:rPr>
              <a:t>IMDB Score: 6.37</a:t>
            </a:r>
          </a:p>
          <a:p>
            <a:pPr marL="0" marR="0" lvl="0" indent="0" algn="l" defTabSz="914400" rtl="0" eaLnBrk="1" fontAlgn="auto" latinLnBrk="0" hangingPunct="1">
              <a:lnSpc>
                <a:spcPct val="150000"/>
              </a:lnSpc>
              <a:spcBef>
                <a:spcPts val="0"/>
              </a:spcBef>
              <a:spcAft>
                <a:spcPts val="0"/>
              </a:spcAft>
              <a:buClr>
                <a:srgbClr val="000000"/>
              </a:buClr>
              <a:buSzTx/>
              <a:buFont typeface="Arial"/>
              <a:buNone/>
              <a:tabLst/>
              <a:defRPr/>
            </a:pPr>
            <a:r>
              <a:rPr lang="en-US" dirty="0">
                <a:solidFill>
                  <a:srgbClr val="FFFFFF"/>
                </a:solidFill>
                <a:latin typeface="Calibri"/>
                <a:ea typeface="Calibri"/>
                <a:cs typeface="Calibri"/>
                <a:sym typeface="Calibri"/>
              </a:rPr>
              <a:t>Worldwide Revenue: $45,963,783</a:t>
            </a:r>
            <a:endParaRPr kumimoji="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1366141201"/>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7DAA"/>
        </a:solidFill>
        <a:effectLst/>
      </p:bgPr>
    </p:bg>
    <p:spTree>
      <p:nvGrpSpPr>
        <p:cNvPr id="1" name="Shape 260"/>
        <p:cNvGrpSpPr/>
        <p:nvPr/>
      </p:nvGrpSpPr>
      <p:grpSpPr>
        <a:xfrm>
          <a:off x="0" y="0"/>
          <a:ext cx="0" cy="0"/>
          <a:chOff x="0" y="0"/>
          <a:chExt cx="0" cy="0"/>
        </a:xfrm>
      </p:grpSpPr>
      <p:pic>
        <p:nvPicPr>
          <p:cNvPr id="261" name="Google Shape;261;p49"/>
          <p:cNvPicPr preferRelativeResize="0">
            <a:picLocks noGrp="1"/>
          </p:cNvPicPr>
          <p:nvPr>
            <p:ph type="pic" idx="2"/>
          </p:nvPr>
        </p:nvPicPr>
        <p:blipFill rotWithShape="1">
          <a:blip r:embed="rId3">
            <a:alphaModFix/>
          </a:blip>
          <a:srcRect l="37061" r="37061"/>
          <a:stretch/>
        </p:blipFill>
        <p:spPr>
          <a:xfrm>
            <a:off x="3421793" y="0"/>
            <a:ext cx="2743200" cy="6858000"/>
          </a:xfrm>
          <a:prstGeom prst="rect">
            <a:avLst/>
          </a:prstGeom>
          <a:solidFill>
            <a:srgbClr val="E7E7E7"/>
          </a:solidFill>
          <a:ln>
            <a:noFill/>
          </a:ln>
        </p:spPr>
      </p:pic>
      <p:sp>
        <p:nvSpPr>
          <p:cNvPr id="262" name="Google Shape;262;p49"/>
          <p:cNvSpPr/>
          <p:nvPr/>
        </p:nvSpPr>
        <p:spPr>
          <a:xfrm>
            <a:off x="6164993" y="0"/>
            <a:ext cx="6027007" cy="6858000"/>
          </a:xfrm>
          <a:prstGeom prst="rect">
            <a:avLst/>
          </a:prstGeom>
          <a:solidFill>
            <a:srgbClr val="56C09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3" name="Google Shape;263;p49"/>
          <p:cNvSpPr/>
          <p:nvPr/>
        </p:nvSpPr>
        <p:spPr>
          <a:xfrm>
            <a:off x="674075" y="4556920"/>
            <a:ext cx="3765976" cy="3765976"/>
          </a:xfrm>
          <a:custGeom>
            <a:avLst/>
            <a:gdLst/>
            <a:ahLst/>
            <a:cxnLst/>
            <a:rect l="l" t="t" r="r" b="b"/>
            <a:pathLst>
              <a:path w="3696552" h="3696552" extrusionOk="0">
                <a:moveTo>
                  <a:pt x="1848276" y="454326"/>
                </a:moveTo>
                <a:cubicBezTo>
                  <a:pt x="1078419" y="454326"/>
                  <a:pt x="454326" y="1078419"/>
                  <a:pt x="454326" y="1848276"/>
                </a:cubicBezTo>
                <a:cubicBezTo>
                  <a:pt x="454326" y="2618133"/>
                  <a:pt x="1078419" y="3242226"/>
                  <a:pt x="1848276" y="3242226"/>
                </a:cubicBezTo>
                <a:cubicBezTo>
                  <a:pt x="2618133" y="3242226"/>
                  <a:pt x="3242226" y="2618133"/>
                  <a:pt x="3242226" y="1848276"/>
                </a:cubicBezTo>
                <a:cubicBezTo>
                  <a:pt x="3242226" y="1078419"/>
                  <a:pt x="2618133" y="454326"/>
                  <a:pt x="1848276" y="454326"/>
                </a:cubicBezTo>
                <a:close/>
                <a:moveTo>
                  <a:pt x="1848276" y="0"/>
                </a:moveTo>
                <a:cubicBezTo>
                  <a:pt x="2869051" y="0"/>
                  <a:pt x="3696552" y="827501"/>
                  <a:pt x="3696552" y="1848276"/>
                </a:cubicBezTo>
                <a:cubicBezTo>
                  <a:pt x="3696552" y="2869051"/>
                  <a:pt x="2869051" y="3696552"/>
                  <a:pt x="1848276" y="3696552"/>
                </a:cubicBezTo>
                <a:cubicBezTo>
                  <a:pt x="827501" y="3696552"/>
                  <a:pt x="0" y="2869051"/>
                  <a:pt x="0" y="1848276"/>
                </a:cubicBezTo>
                <a:cubicBezTo>
                  <a:pt x="0" y="827501"/>
                  <a:pt x="827501" y="0"/>
                  <a:pt x="1848276" y="0"/>
                </a:cubicBezTo>
                <a:close/>
              </a:path>
            </a:pathLst>
          </a:custGeom>
          <a:solidFill>
            <a:srgbClr val="FDAA1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6" name="Google Shape;266;p49"/>
          <p:cNvSpPr txBox="1"/>
          <p:nvPr/>
        </p:nvSpPr>
        <p:spPr>
          <a:xfrm>
            <a:off x="206246" y="779015"/>
            <a:ext cx="3971131" cy="280072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b="1" dirty="0">
                <a:solidFill>
                  <a:schemeClr val="lt1"/>
                </a:solidFill>
                <a:latin typeface="Raleway"/>
                <a:ea typeface="Raleway"/>
                <a:cs typeface="Raleway"/>
                <a:sym typeface="Raleway"/>
              </a:rPr>
              <a:t>Additional </a:t>
            </a:r>
          </a:p>
          <a:p>
            <a:pPr marL="0" marR="0" lvl="0" indent="0" algn="l" rtl="0">
              <a:spcBef>
                <a:spcPts val="0"/>
              </a:spcBef>
              <a:spcAft>
                <a:spcPts val="0"/>
              </a:spcAft>
              <a:buNone/>
            </a:pPr>
            <a:r>
              <a:rPr lang="en-US" sz="4400" b="1" dirty="0">
                <a:solidFill>
                  <a:schemeClr val="lt1"/>
                </a:solidFill>
                <a:latin typeface="Raleway"/>
                <a:ea typeface="Raleway"/>
                <a:cs typeface="Raleway"/>
                <a:sym typeface="Raleway"/>
              </a:rPr>
              <a:t>Features</a:t>
            </a:r>
          </a:p>
          <a:p>
            <a:pPr marL="0" marR="0" lvl="0" indent="0" algn="l" rtl="0">
              <a:spcBef>
                <a:spcPts val="0"/>
              </a:spcBef>
              <a:spcAft>
                <a:spcPts val="0"/>
              </a:spcAft>
              <a:buNone/>
            </a:pPr>
            <a:r>
              <a:rPr lang="en-US" sz="4400" b="1" dirty="0">
                <a:solidFill>
                  <a:schemeClr val="lt1"/>
                </a:solidFill>
                <a:latin typeface="Raleway"/>
                <a:ea typeface="Raleway"/>
                <a:cs typeface="Raleway"/>
                <a:sym typeface="Raleway"/>
              </a:rPr>
              <a:t>&amp;</a:t>
            </a:r>
          </a:p>
          <a:p>
            <a:pPr marL="0" marR="0" lvl="0" indent="0" algn="l" rtl="0">
              <a:spcBef>
                <a:spcPts val="0"/>
              </a:spcBef>
              <a:spcAft>
                <a:spcPts val="0"/>
              </a:spcAft>
              <a:buNone/>
            </a:pPr>
            <a:r>
              <a:rPr lang="en-US" sz="4400" b="1" dirty="0">
                <a:solidFill>
                  <a:schemeClr val="lt1"/>
                </a:solidFill>
                <a:latin typeface="Raleway"/>
                <a:ea typeface="Raleway"/>
                <a:cs typeface="Raleway"/>
                <a:sym typeface="Raleway"/>
              </a:rPr>
              <a:t>Next Steps</a:t>
            </a:r>
            <a:endParaRPr sz="4400" b="1" dirty="0">
              <a:solidFill>
                <a:schemeClr val="lt1"/>
              </a:solidFill>
              <a:latin typeface="Raleway"/>
              <a:ea typeface="Raleway"/>
              <a:cs typeface="Raleway"/>
              <a:sym typeface="Raleway"/>
            </a:endParaRPr>
          </a:p>
        </p:txBody>
      </p:sp>
      <p:grpSp>
        <p:nvGrpSpPr>
          <p:cNvPr id="268" name="Google Shape;268;p49"/>
          <p:cNvGrpSpPr/>
          <p:nvPr/>
        </p:nvGrpSpPr>
        <p:grpSpPr>
          <a:xfrm>
            <a:off x="6448964" y="989009"/>
            <a:ext cx="5138827" cy="4582466"/>
            <a:chOff x="162916" y="911837"/>
            <a:chExt cx="2138635" cy="420603"/>
          </a:xfrm>
        </p:grpSpPr>
        <p:sp>
          <p:nvSpPr>
            <p:cNvPr id="269" name="Google Shape;269;p49"/>
            <p:cNvSpPr txBox="1"/>
            <p:nvPr/>
          </p:nvSpPr>
          <p:spPr>
            <a:xfrm>
              <a:off x="162916" y="1059582"/>
              <a:ext cx="2138635" cy="272858"/>
            </a:xfrm>
            <a:prstGeom prst="rect">
              <a:avLst/>
            </a:prstGeom>
            <a:noFill/>
            <a:ln>
              <a:noFill/>
            </a:ln>
          </p:spPr>
          <p:txBody>
            <a:bodyPr spcFirstLastPara="1" wrap="square" lIns="121900" tIns="60950" rIns="121900" bIns="60950" anchor="t" anchorCtr="0">
              <a:spAutoFit/>
            </a:bodyPr>
            <a:lstStyle/>
            <a:p>
              <a:pPr marL="0" marR="0" lvl="0" indent="0" algn="l" rtl="0">
                <a:lnSpc>
                  <a:spcPct val="150000"/>
                </a:lnSpc>
                <a:spcBef>
                  <a:spcPts val="0"/>
                </a:spcBef>
                <a:spcAft>
                  <a:spcPts val="0"/>
                </a:spcAft>
                <a:buNone/>
              </a:pPr>
              <a:endParaRPr dirty="0"/>
            </a:p>
          </p:txBody>
        </p:sp>
        <p:sp>
          <p:nvSpPr>
            <p:cNvPr id="270" name="Google Shape;270;p49"/>
            <p:cNvSpPr txBox="1"/>
            <p:nvPr/>
          </p:nvSpPr>
          <p:spPr>
            <a:xfrm>
              <a:off x="236325" y="911837"/>
              <a:ext cx="1628272" cy="403962"/>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1400" b="1" dirty="0">
                  <a:solidFill>
                    <a:schemeClr val="lt1"/>
                  </a:solidFill>
                  <a:latin typeface="Calibri"/>
                  <a:ea typeface="Calibri"/>
                  <a:cs typeface="Calibri"/>
                  <a:sym typeface="Calibri"/>
                </a:rPr>
                <a:t>Budget and Revenue Gaps</a:t>
              </a:r>
            </a:p>
            <a:p>
              <a:pPr marL="0" marR="0" lvl="0" indent="0" algn="l" rtl="0">
                <a:spcBef>
                  <a:spcPts val="0"/>
                </a:spcBef>
                <a:spcAft>
                  <a:spcPts val="0"/>
                </a:spcAft>
                <a:buNone/>
              </a:pPr>
              <a:endParaRPr lang="en-US" b="1" dirty="0">
                <a:solidFill>
                  <a:schemeClr val="lt1"/>
                </a:solidFill>
                <a:latin typeface="Calibri"/>
                <a:ea typeface="Calibri"/>
                <a:cs typeface="Calibri"/>
                <a:sym typeface="Calibri"/>
              </a:endParaRPr>
            </a:p>
            <a:p>
              <a:pPr marL="0" marR="0" lvl="0" indent="0" algn="l" rtl="0">
                <a:spcBef>
                  <a:spcPts val="0"/>
                </a:spcBef>
                <a:spcAft>
                  <a:spcPts val="0"/>
                </a:spcAft>
                <a:buNone/>
              </a:pPr>
              <a:r>
                <a:rPr lang="en-US" sz="1400" b="1" dirty="0">
                  <a:solidFill>
                    <a:schemeClr val="lt1"/>
                  </a:solidFill>
                  <a:latin typeface="Calibri"/>
                  <a:ea typeface="Calibri"/>
                  <a:cs typeface="Calibri"/>
                  <a:sym typeface="Calibri"/>
                </a:rPr>
                <a:t>Film Maker History Gaps</a:t>
              </a:r>
            </a:p>
            <a:p>
              <a:pPr marL="0" marR="0" lvl="0" indent="0" algn="l" rtl="0">
                <a:spcBef>
                  <a:spcPts val="0"/>
                </a:spcBef>
                <a:spcAft>
                  <a:spcPts val="0"/>
                </a:spcAft>
                <a:buNone/>
              </a:pPr>
              <a:endParaRPr lang="en-US" b="1" dirty="0">
                <a:solidFill>
                  <a:schemeClr val="lt1"/>
                </a:solidFill>
                <a:latin typeface="Calibri"/>
                <a:ea typeface="Calibri"/>
                <a:cs typeface="Calibri"/>
                <a:sym typeface="Calibri"/>
              </a:endParaRPr>
            </a:p>
            <a:p>
              <a:pPr marL="0" marR="0" lvl="0" indent="0" algn="l" rtl="0">
                <a:spcBef>
                  <a:spcPts val="0"/>
                </a:spcBef>
                <a:spcAft>
                  <a:spcPts val="0"/>
                </a:spcAft>
                <a:buNone/>
              </a:pPr>
              <a:r>
                <a:rPr lang="en-US" sz="1400" b="1" dirty="0">
                  <a:solidFill>
                    <a:schemeClr val="lt1"/>
                  </a:solidFill>
                  <a:latin typeface="Calibri"/>
                  <a:ea typeface="Calibri"/>
                  <a:cs typeface="Calibri"/>
                  <a:sym typeface="Calibri"/>
                </a:rPr>
                <a:t>Source Material / Original Authors</a:t>
              </a:r>
            </a:p>
            <a:p>
              <a:pPr marL="0" marR="0" lvl="0" indent="0" algn="l" rtl="0">
                <a:spcBef>
                  <a:spcPts val="0"/>
                </a:spcBef>
                <a:spcAft>
                  <a:spcPts val="0"/>
                </a:spcAft>
                <a:buNone/>
              </a:pPr>
              <a:endParaRPr lang="en-US" b="1" dirty="0">
                <a:solidFill>
                  <a:schemeClr val="lt1"/>
                </a:solidFill>
                <a:latin typeface="Calibri"/>
                <a:ea typeface="Calibri"/>
                <a:cs typeface="Calibri"/>
                <a:sym typeface="Calibri"/>
              </a:endParaRPr>
            </a:p>
            <a:p>
              <a:pPr marL="0" marR="0" lvl="0" indent="0" algn="l" rtl="0">
                <a:spcBef>
                  <a:spcPts val="0"/>
                </a:spcBef>
                <a:spcAft>
                  <a:spcPts val="0"/>
                </a:spcAft>
                <a:buNone/>
              </a:pPr>
              <a:r>
                <a:rPr lang="en-US" sz="1400" b="1" dirty="0">
                  <a:solidFill>
                    <a:schemeClr val="lt1"/>
                  </a:solidFill>
                  <a:latin typeface="Calibri"/>
                  <a:ea typeface="Calibri"/>
                  <a:cs typeface="Calibri"/>
                  <a:sym typeface="Calibri"/>
                </a:rPr>
                <a:t>Leading Characters / Supporting Characters / Villains</a:t>
              </a:r>
            </a:p>
            <a:p>
              <a:pPr marL="0" marR="0" lvl="0" indent="0" algn="l" rtl="0">
                <a:spcBef>
                  <a:spcPts val="0"/>
                </a:spcBef>
                <a:spcAft>
                  <a:spcPts val="0"/>
                </a:spcAft>
                <a:buNone/>
              </a:pPr>
              <a:endParaRPr lang="en-US" b="1" dirty="0">
                <a:solidFill>
                  <a:schemeClr val="lt1"/>
                </a:solidFill>
                <a:latin typeface="Calibri"/>
                <a:ea typeface="Calibri"/>
                <a:cs typeface="Calibri"/>
                <a:sym typeface="Calibri"/>
              </a:endParaRPr>
            </a:p>
            <a:p>
              <a:pPr marL="0" marR="0" lvl="0" indent="0" algn="l" rtl="0">
                <a:spcBef>
                  <a:spcPts val="0"/>
                </a:spcBef>
                <a:spcAft>
                  <a:spcPts val="0"/>
                </a:spcAft>
                <a:buNone/>
              </a:pPr>
              <a:r>
                <a:rPr lang="en-US" sz="1400" b="1" dirty="0">
                  <a:solidFill>
                    <a:schemeClr val="lt1"/>
                  </a:solidFill>
                  <a:latin typeface="Calibri"/>
                  <a:ea typeface="Calibri"/>
                  <a:cs typeface="Calibri"/>
                  <a:sym typeface="Calibri"/>
                </a:rPr>
                <a:t>Actor Track Records</a:t>
              </a:r>
            </a:p>
            <a:p>
              <a:pPr marL="0" marR="0" lvl="0" indent="0" algn="l" rtl="0">
                <a:spcBef>
                  <a:spcPts val="0"/>
                </a:spcBef>
                <a:spcAft>
                  <a:spcPts val="0"/>
                </a:spcAft>
                <a:buNone/>
              </a:pPr>
              <a:endParaRPr lang="en-US" b="1" dirty="0">
                <a:solidFill>
                  <a:schemeClr val="lt1"/>
                </a:solidFill>
                <a:latin typeface="Calibri"/>
                <a:ea typeface="Calibri"/>
                <a:cs typeface="Calibri"/>
                <a:sym typeface="Calibri"/>
              </a:endParaRPr>
            </a:p>
            <a:p>
              <a:pPr marL="0" marR="0" lvl="0" indent="0" algn="l" rtl="0">
                <a:spcBef>
                  <a:spcPts val="0"/>
                </a:spcBef>
                <a:spcAft>
                  <a:spcPts val="0"/>
                </a:spcAft>
                <a:buNone/>
              </a:pPr>
              <a:r>
                <a:rPr lang="en-US" sz="1400" b="1" dirty="0">
                  <a:solidFill>
                    <a:schemeClr val="lt1"/>
                  </a:solidFill>
                  <a:latin typeface="Calibri"/>
                  <a:ea typeface="Calibri"/>
                  <a:cs typeface="Calibri"/>
                  <a:sym typeface="Calibri"/>
                </a:rPr>
                <a:t>Special Effects</a:t>
              </a:r>
            </a:p>
            <a:p>
              <a:pPr marL="0" marR="0" lvl="0" indent="0" algn="l" rtl="0">
                <a:spcBef>
                  <a:spcPts val="0"/>
                </a:spcBef>
                <a:spcAft>
                  <a:spcPts val="0"/>
                </a:spcAft>
                <a:buNone/>
              </a:pPr>
              <a:endParaRPr lang="en-US" b="1" dirty="0">
                <a:solidFill>
                  <a:schemeClr val="lt1"/>
                </a:solidFill>
                <a:latin typeface="Calibri"/>
                <a:ea typeface="Calibri"/>
                <a:cs typeface="Calibri"/>
                <a:sym typeface="Calibri"/>
              </a:endParaRPr>
            </a:p>
            <a:p>
              <a:pPr marL="0" marR="0" lvl="0" indent="0" algn="l" rtl="0">
                <a:spcBef>
                  <a:spcPts val="0"/>
                </a:spcBef>
                <a:spcAft>
                  <a:spcPts val="0"/>
                </a:spcAft>
                <a:buNone/>
              </a:pPr>
              <a:r>
                <a:rPr lang="en-US" sz="1400" b="1" dirty="0">
                  <a:solidFill>
                    <a:schemeClr val="lt1"/>
                  </a:solidFill>
                  <a:latin typeface="Calibri"/>
                  <a:ea typeface="Calibri"/>
                  <a:cs typeface="Calibri"/>
                  <a:sym typeface="Calibri"/>
                </a:rPr>
                <a:t>Production Company / Distribution</a:t>
              </a:r>
            </a:p>
            <a:p>
              <a:pPr marL="0" marR="0" lvl="0" indent="0" algn="l" rtl="0">
                <a:spcBef>
                  <a:spcPts val="0"/>
                </a:spcBef>
                <a:spcAft>
                  <a:spcPts val="0"/>
                </a:spcAft>
                <a:buNone/>
              </a:pPr>
              <a:endParaRPr lang="en-US" b="1" dirty="0">
                <a:solidFill>
                  <a:schemeClr val="lt1"/>
                </a:solidFill>
                <a:latin typeface="Calibri"/>
                <a:ea typeface="Calibri"/>
                <a:cs typeface="Calibri"/>
                <a:sym typeface="Calibri"/>
              </a:endParaRPr>
            </a:p>
            <a:p>
              <a:pPr marL="0" marR="0" lvl="0" indent="0" algn="l" rtl="0">
                <a:spcBef>
                  <a:spcPts val="0"/>
                </a:spcBef>
                <a:spcAft>
                  <a:spcPts val="0"/>
                </a:spcAft>
                <a:buNone/>
              </a:pPr>
              <a:r>
                <a:rPr lang="en-US" sz="1400" b="1" dirty="0">
                  <a:solidFill>
                    <a:schemeClr val="lt1"/>
                  </a:solidFill>
                  <a:latin typeface="Calibri"/>
                  <a:ea typeface="Calibri"/>
                  <a:cs typeface="Calibri"/>
                  <a:sym typeface="Calibri"/>
                </a:rPr>
                <a:t>Marketing / Promotional Efforts and Budgets</a:t>
              </a:r>
            </a:p>
            <a:p>
              <a:pPr marL="0" marR="0" lvl="0" indent="0" algn="l" rtl="0">
                <a:spcBef>
                  <a:spcPts val="0"/>
                </a:spcBef>
                <a:spcAft>
                  <a:spcPts val="0"/>
                </a:spcAft>
                <a:buNone/>
              </a:pPr>
              <a:endParaRPr lang="en-US" b="1" dirty="0">
                <a:solidFill>
                  <a:schemeClr val="lt1"/>
                </a:solidFill>
                <a:latin typeface="Calibri"/>
                <a:ea typeface="Calibri"/>
                <a:cs typeface="Calibri"/>
                <a:sym typeface="Calibri"/>
              </a:endParaRPr>
            </a:p>
            <a:p>
              <a:pPr marL="0" marR="0" lvl="0" indent="0" algn="l" rtl="0">
                <a:spcBef>
                  <a:spcPts val="0"/>
                </a:spcBef>
                <a:spcAft>
                  <a:spcPts val="0"/>
                </a:spcAft>
                <a:buNone/>
              </a:pPr>
              <a:r>
                <a:rPr lang="en-US" b="1" dirty="0">
                  <a:solidFill>
                    <a:schemeClr val="lt1"/>
                  </a:solidFill>
                  <a:latin typeface="Calibri"/>
                  <a:ea typeface="Calibri"/>
                  <a:cs typeface="Calibri"/>
                  <a:sym typeface="Calibri"/>
                </a:rPr>
                <a:t>Easy to Use App</a:t>
              </a:r>
            </a:p>
            <a:p>
              <a:pPr marL="0" marR="0" lvl="0" indent="0" algn="l" rtl="0">
                <a:spcBef>
                  <a:spcPts val="0"/>
                </a:spcBef>
                <a:spcAft>
                  <a:spcPts val="0"/>
                </a:spcAft>
                <a:buNone/>
              </a:pPr>
              <a:endParaRPr lang="en-US" sz="1400" b="1" dirty="0">
                <a:solidFill>
                  <a:schemeClr val="lt1"/>
                </a:solidFill>
                <a:latin typeface="Calibri"/>
                <a:ea typeface="Calibri"/>
                <a:cs typeface="Calibri"/>
                <a:sym typeface="Calibri"/>
              </a:endParaRPr>
            </a:p>
            <a:p>
              <a:pPr marL="0" marR="0" lvl="0" indent="0" algn="l" rtl="0">
                <a:spcBef>
                  <a:spcPts val="0"/>
                </a:spcBef>
                <a:spcAft>
                  <a:spcPts val="0"/>
                </a:spcAft>
                <a:buNone/>
              </a:pPr>
              <a:endParaRPr sz="1400" b="1" dirty="0">
                <a:solidFill>
                  <a:schemeClr val="lt1"/>
                </a:solidFill>
                <a:latin typeface="Calibri"/>
                <a:ea typeface="Calibri"/>
                <a:cs typeface="Calibri"/>
                <a:sym typeface="Calibri"/>
              </a:endParaRPr>
            </a:p>
          </p:txBody>
        </p:sp>
      </p:grpSp>
    </p:spTree>
    <p:extLst>
      <p:ext uri="{BB962C8B-B14F-4D97-AF65-F5344CB8AC3E}">
        <p14:creationId xmlns:p14="http://schemas.microsoft.com/office/powerpoint/2010/main" val="864472883"/>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AA1E"/>
        </a:solidFill>
        <a:effectLst/>
      </p:bgPr>
    </p:bg>
    <p:spTree>
      <p:nvGrpSpPr>
        <p:cNvPr id="1" name="Shape 111"/>
        <p:cNvGrpSpPr/>
        <p:nvPr/>
      </p:nvGrpSpPr>
      <p:grpSpPr>
        <a:xfrm>
          <a:off x="0" y="0"/>
          <a:ext cx="0" cy="0"/>
          <a:chOff x="0" y="0"/>
          <a:chExt cx="0" cy="0"/>
        </a:xfrm>
      </p:grpSpPr>
      <p:pic>
        <p:nvPicPr>
          <p:cNvPr id="112" name="Google Shape;112;p6"/>
          <p:cNvPicPr preferRelativeResize="0">
            <a:picLocks noGrp="1"/>
          </p:cNvPicPr>
          <p:nvPr>
            <p:ph type="pic" idx="2"/>
          </p:nvPr>
        </p:nvPicPr>
        <p:blipFill rotWithShape="1">
          <a:blip r:embed="rId3">
            <a:alphaModFix/>
          </a:blip>
          <a:srcRect l="19999" r="19999"/>
          <a:stretch/>
        </p:blipFill>
        <p:spPr>
          <a:xfrm>
            <a:off x="5548313" y="0"/>
            <a:ext cx="2743200" cy="6858000"/>
          </a:xfrm>
          <a:prstGeom prst="rect">
            <a:avLst/>
          </a:prstGeom>
          <a:solidFill>
            <a:srgbClr val="E7E7E7"/>
          </a:solidFill>
          <a:ln>
            <a:noFill/>
          </a:ln>
        </p:spPr>
      </p:pic>
      <p:sp>
        <p:nvSpPr>
          <p:cNvPr id="113" name="Google Shape;113;p6"/>
          <p:cNvSpPr/>
          <p:nvPr/>
        </p:nvSpPr>
        <p:spPr>
          <a:xfrm>
            <a:off x="8295872" y="1"/>
            <a:ext cx="3896128" cy="6857999"/>
          </a:xfrm>
          <a:prstGeom prst="rect">
            <a:avLst/>
          </a:prstGeom>
          <a:solidFill>
            <a:srgbClr val="EF2B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grpSp>
        <p:nvGrpSpPr>
          <p:cNvPr id="114" name="Google Shape;114;p6"/>
          <p:cNvGrpSpPr/>
          <p:nvPr/>
        </p:nvGrpSpPr>
        <p:grpSpPr>
          <a:xfrm>
            <a:off x="9734177" y="1095234"/>
            <a:ext cx="1907273" cy="2640300"/>
            <a:chOff x="6025307" y="1321132"/>
            <a:chExt cx="1907273" cy="2640300"/>
          </a:xfrm>
        </p:grpSpPr>
        <p:sp>
          <p:nvSpPr>
            <p:cNvPr id="115" name="Google Shape;115;p6"/>
            <p:cNvSpPr txBox="1"/>
            <p:nvPr/>
          </p:nvSpPr>
          <p:spPr>
            <a:xfrm>
              <a:off x="6025307" y="3438252"/>
              <a:ext cx="1907273" cy="523180"/>
            </a:xfrm>
            <a:prstGeom prst="rect">
              <a:avLst/>
            </a:prstGeom>
            <a:noFill/>
            <a:ln>
              <a:noFill/>
            </a:ln>
          </p:spPr>
          <p:txBody>
            <a:bodyPr spcFirstLastPara="1" wrap="square" lIns="91425" tIns="45700" rIns="91425" bIns="45700" anchor="ctr" anchorCtr="0">
              <a:spAutoFit/>
            </a:bodyPr>
            <a:lstStyle/>
            <a:p>
              <a:pPr marL="0" marR="0" lvl="0" indent="0" algn="l" rtl="0">
                <a:lnSpc>
                  <a:spcPct val="200000"/>
                </a:lnSpc>
                <a:spcBef>
                  <a:spcPts val="0"/>
                </a:spcBef>
                <a:spcAft>
                  <a:spcPts val="0"/>
                </a:spcAft>
                <a:buNone/>
              </a:pPr>
              <a:r>
                <a:rPr lang="en-US" sz="1400" b="1" dirty="0">
                  <a:solidFill>
                    <a:schemeClr val="lt1"/>
                  </a:solidFill>
                  <a:latin typeface="Calibri"/>
                  <a:ea typeface="Calibri"/>
                  <a:cs typeface="Calibri"/>
                  <a:sym typeface="Calibri"/>
                </a:rPr>
                <a:t>Process / Analysis </a:t>
              </a:r>
              <a:endParaRPr sz="1400" b="1" dirty="0">
                <a:solidFill>
                  <a:schemeClr val="lt1"/>
                </a:solidFill>
                <a:latin typeface="Calibri"/>
                <a:ea typeface="Calibri"/>
                <a:cs typeface="Calibri"/>
                <a:sym typeface="Calibri"/>
              </a:endParaRPr>
            </a:p>
          </p:txBody>
        </p:sp>
        <p:sp>
          <p:nvSpPr>
            <p:cNvPr id="116" name="Google Shape;116;p6"/>
            <p:cNvSpPr txBox="1"/>
            <p:nvPr/>
          </p:nvSpPr>
          <p:spPr>
            <a:xfrm>
              <a:off x="6025307" y="1321132"/>
              <a:ext cx="1907273" cy="523180"/>
            </a:xfrm>
            <a:prstGeom prst="rect">
              <a:avLst/>
            </a:prstGeom>
            <a:noFill/>
            <a:ln>
              <a:noFill/>
            </a:ln>
          </p:spPr>
          <p:txBody>
            <a:bodyPr spcFirstLastPara="1" wrap="square" lIns="91425" tIns="45700" rIns="91425" bIns="45700" anchor="ctr" anchorCtr="0">
              <a:spAutoFit/>
            </a:bodyPr>
            <a:lstStyle/>
            <a:p>
              <a:pPr marL="0" marR="0" lvl="0" indent="0" algn="l" rtl="0">
                <a:lnSpc>
                  <a:spcPct val="200000"/>
                </a:lnSpc>
                <a:spcBef>
                  <a:spcPts val="0"/>
                </a:spcBef>
                <a:spcAft>
                  <a:spcPts val="0"/>
                </a:spcAft>
                <a:buNone/>
              </a:pPr>
              <a:r>
                <a:rPr lang="en-US" sz="1400" b="1" dirty="0">
                  <a:solidFill>
                    <a:schemeClr val="lt1"/>
                  </a:solidFill>
                  <a:latin typeface="Calibri"/>
                  <a:ea typeface="Calibri"/>
                  <a:cs typeface="Calibri"/>
                  <a:sym typeface="Calibri"/>
                </a:rPr>
                <a:t>Context &amp; Scope</a:t>
              </a:r>
              <a:endParaRPr sz="1400" b="1" dirty="0">
                <a:solidFill>
                  <a:schemeClr val="lt1"/>
                </a:solidFill>
                <a:latin typeface="Calibri"/>
                <a:ea typeface="Calibri"/>
                <a:cs typeface="Calibri"/>
                <a:sym typeface="Calibri"/>
              </a:endParaRPr>
            </a:p>
          </p:txBody>
        </p:sp>
        <p:sp>
          <p:nvSpPr>
            <p:cNvPr id="117" name="Google Shape;117;p6"/>
            <p:cNvSpPr txBox="1"/>
            <p:nvPr/>
          </p:nvSpPr>
          <p:spPr>
            <a:xfrm>
              <a:off x="6025307" y="2379692"/>
              <a:ext cx="1907273" cy="523180"/>
            </a:xfrm>
            <a:prstGeom prst="rect">
              <a:avLst/>
            </a:prstGeom>
            <a:noFill/>
            <a:ln>
              <a:noFill/>
            </a:ln>
          </p:spPr>
          <p:txBody>
            <a:bodyPr spcFirstLastPara="1" wrap="square" lIns="91425" tIns="45700" rIns="91425" bIns="45700" anchor="ctr" anchorCtr="0">
              <a:spAutoFit/>
            </a:bodyPr>
            <a:lstStyle/>
            <a:p>
              <a:pPr marL="0" marR="0" lvl="0" indent="0" algn="l" rtl="0">
                <a:lnSpc>
                  <a:spcPct val="200000"/>
                </a:lnSpc>
                <a:spcBef>
                  <a:spcPts val="0"/>
                </a:spcBef>
                <a:spcAft>
                  <a:spcPts val="0"/>
                </a:spcAft>
                <a:buNone/>
              </a:pPr>
              <a:r>
                <a:rPr lang="en-US" b="1" dirty="0">
                  <a:solidFill>
                    <a:schemeClr val="lt1"/>
                  </a:solidFill>
                  <a:latin typeface="Calibri"/>
                  <a:ea typeface="Calibri"/>
                  <a:cs typeface="Calibri"/>
                  <a:sym typeface="Calibri"/>
                </a:rPr>
                <a:t>Data &amp; Sources</a:t>
              </a:r>
              <a:endParaRPr sz="1400" b="1" dirty="0">
                <a:solidFill>
                  <a:schemeClr val="lt1"/>
                </a:solidFill>
                <a:latin typeface="Calibri"/>
                <a:ea typeface="Calibri"/>
                <a:cs typeface="Calibri"/>
                <a:sym typeface="Calibri"/>
              </a:endParaRPr>
            </a:p>
          </p:txBody>
        </p:sp>
      </p:grpSp>
      <p:grpSp>
        <p:nvGrpSpPr>
          <p:cNvPr id="118" name="Google Shape;118;p6"/>
          <p:cNvGrpSpPr/>
          <p:nvPr/>
        </p:nvGrpSpPr>
        <p:grpSpPr>
          <a:xfrm>
            <a:off x="620921" y="779015"/>
            <a:ext cx="4359348" cy="1763657"/>
            <a:chOff x="620921" y="2453313"/>
            <a:chExt cx="4359348" cy="1763657"/>
          </a:xfrm>
        </p:grpSpPr>
        <p:sp>
          <p:nvSpPr>
            <p:cNvPr id="119" name="Google Shape;119;p6"/>
            <p:cNvSpPr txBox="1"/>
            <p:nvPr/>
          </p:nvSpPr>
          <p:spPr>
            <a:xfrm>
              <a:off x="620922" y="3878416"/>
              <a:ext cx="435934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chemeClr val="lt1"/>
                  </a:solidFill>
                  <a:latin typeface="Raleway"/>
                  <a:ea typeface="Raleway"/>
                  <a:cs typeface="Raleway"/>
                  <a:sym typeface="Raleway"/>
                </a:rPr>
                <a:t>A tool to help film makers</a:t>
              </a:r>
              <a:endParaRPr sz="1600" dirty="0">
                <a:solidFill>
                  <a:schemeClr val="lt1"/>
                </a:solidFill>
                <a:latin typeface="Raleway"/>
                <a:ea typeface="Raleway"/>
                <a:cs typeface="Raleway"/>
                <a:sym typeface="Raleway"/>
              </a:endParaRPr>
            </a:p>
          </p:txBody>
        </p:sp>
        <p:sp>
          <p:nvSpPr>
            <p:cNvPr id="120" name="Google Shape;120;p6"/>
            <p:cNvSpPr txBox="1"/>
            <p:nvPr/>
          </p:nvSpPr>
          <p:spPr>
            <a:xfrm>
              <a:off x="620921" y="2453313"/>
              <a:ext cx="3971131" cy="14465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b="1">
                  <a:solidFill>
                    <a:schemeClr val="lt1"/>
                  </a:solidFill>
                  <a:latin typeface="Raleway"/>
                  <a:ea typeface="Raleway"/>
                  <a:cs typeface="Raleway"/>
                  <a:sym typeface="Raleway"/>
                </a:rPr>
                <a:t>Goals &amp;</a:t>
              </a:r>
              <a:endParaRPr/>
            </a:p>
            <a:p>
              <a:pPr marL="0" marR="0" lvl="0" indent="0" algn="l" rtl="0">
                <a:spcBef>
                  <a:spcPts val="0"/>
                </a:spcBef>
                <a:spcAft>
                  <a:spcPts val="0"/>
                </a:spcAft>
                <a:buNone/>
              </a:pPr>
              <a:r>
                <a:rPr lang="en-US" sz="4400" b="1">
                  <a:solidFill>
                    <a:schemeClr val="lt1"/>
                  </a:solidFill>
                  <a:latin typeface="Raleway"/>
                  <a:ea typeface="Raleway"/>
                  <a:cs typeface="Raleway"/>
                  <a:sym typeface="Raleway"/>
                </a:rPr>
                <a:t>Objectives</a:t>
              </a:r>
              <a:endParaRPr sz="4400" b="1">
                <a:solidFill>
                  <a:schemeClr val="lt1"/>
                </a:solidFill>
                <a:latin typeface="Raleway"/>
                <a:ea typeface="Raleway"/>
                <a:cs typeface="Raleway"/>
                <a:sym typeface="Raleway"/>
              </a:endParaRPr>
            </a:p>
          </p:txBody>
        </p:sp>
      </p:grpSp>
      <p:sp>
        <p:nvSpPr>
          <p:cNvPr id="121" name="Google Shape;121;p6"/>
          <p:cNvSpPr/>
          <p:nvPr/>
        </p:nvSpPr>
        <p:spPr>
          <a:xfrm>
            <a:off x="701386" y="2703771"/>
            <a:ext cx="4000375" cy="1399658"/>
          </a:xfrm>
          <a:prstGeom prst="rect">
            <a:avLst/>
          </a:prstGeom>
          <a:noFill/>
          <a:ln>
            <a:noFill/>
          </a:ln>
        </p:spPr>
        <p:txBody>
          <a:bodyPr spcFirstLastPara="1" wrap="square" lIns="0" tIns="0" rIns="0" bIns="0" anchor="ctr" anchorCtr="0">
            <a:noAutofit/>
          </a:bodyPr>
          <a:lstStyle/>
          <a:p>
            <a:pPr marL="0" marR="0" lvl="0" indent="0" algn="l" rtl="0">
              <a:lnSpc>
                <a:spcPct val="150000"/>
              </a:lnSpc>
              <a:spcBef>
                <a:spcPts val="0"/>
              </a:spcBef>
              <a:spcAft>
                <a:spcPts val="0"/>
              </a:spcAft>
              <a:buNone/>
            </a:pPr>
            <a:r>
              <a:rPr lang="en-US" sz="1200" dirty="0">
                <a:solidFill>
                  <a:schemeClr val="lt1"/>
                </a:solidFill>
                <a:latin typeface="Calibri"/>
                <a:ea typeface="Calibri"/>
                <a:cs typeface="Calibri"/>
                <a:sym typeface="Calibri"/>
              </a:rPr>
              <a:t>This project seeks to understand if the previous performance of the Walt Disney Company, the Directors, and Writers of Disney movies can be used to estimate the success of future films.  This is just the first phase of a larger project that will hopefully lead to the creation of a tool for future film-makers could leverage to help create successful movie projects in the future.</a:t>
            </a:r>
            <a:endParaRPr sz="1200" dirty="0">
              <a:solidFill>
                <a:schemeClr val="lt1"/>
              </a:solidFill>
              <a:latin typeface="Calibri"/>
              <a:ea typeface="Calibri"/>
              <a:cs typeface="Calibri"/>
              <a:sym typeface="Calibri"/>
            </a:endParaRPr>
          </a:p>
        </p:txBody>
      </p:sp>
      <p:grpSp>
        <p:nvGrpSpPr>
          <p:cNvPr id="122" name="Google Shape;122;p6"/>
          <p:cNvGrpSpPr/>
          <p:nvPr/>
        </p:nvGrpSpPr>
        <p:grpSpPr>
          <a:xfrm>
            <a:off x="9161292" y="3213594"/>
            <a:ext cx="463551" cy="520699"/>
            <a:chOff x="587375" y="3122613"/>
            <a:chExt cx="463551" cy="520699"/>
          </a:xfrm>
        </p:grpSpPr>
        <p:sp>
          <p:nvSpPr>
            <p:cNvPr id="123" name="Google Shape;123;p6"/>
            <p:cNvSpPr/>
            <p:nvPr/>
          </p:nvSpPr>
          <p:spPr>
            <a:xfrm>
              <a:off x="587375" y="3292475"/>
              <a:ext cx="347663" cy="350837"/>
            </a:xfrm>
            <a:custGeom>
              <a:avLst/>
              <a:gdLst/>
              <a:ahLst/>
              <a:cxnLst/>
              <a:rect l="l" t="t" r="r" b="b"/>
              <a:pathLst>
                <a:path w="5694" h="5740" extrusionOk="0">
                  <a:moveTo>
                    <a:pt x="5413" y="4876"/>
                  </a:moveTo>
                  <a:cubicBezTo>
                    <a:pt x="4880" y="5223"/>
                    <a:pt x="4260" y="5407"/>
                    <a:pt x="3621" y="5407"/>
                  </a:cubicBezTo>
                  <a:cubicBezTo>
                    <a:pt x="1808" y="5407"/>
                    <a:pt x="333" y="3932"/>
                    <a:pt x="333" y="2119"/>
                  </a:cubicBezTo>
                  <a:cubicBezTo>
                    <a:pt x="333" y="1461"/>
                    <a:pt x="527" y="826"/>
                    <a:pt x="894" y="282"/>
                  </a:cubicBezTo>
                  <a:cubicBezTo>
                    <a:pt x="945" y="206"/>
                    <a:pt x="925" y="103"/>
                    <a:pt x="849" y="51"/>
                  </a:cubicBezTo>
                  <a:cubicBezTo>
                    <a:pt x="773" y="0"/>
                    <a:pt x="669" y="20"/>
                    <a:pt x="618" y="96"/>
                  </a:cubicBezTo>
                  <a:cubicBezTo>
                    <a:pt x="214" y="695"/>
                    <a:pt x="0" y="1394"/>
                    <a:pt x="0" y="2119"/>
                  </a:cubicBezTo>
                  <a:cubicBezTo>
                    <a:pt x="0" y="3086"/>
                    <a:pt x="377" y="3996"/>
                    <a:pt x="1061" y="4680"/>
                  </a:cubicBezTo>
                  <a:cubicBezTo>
                    <a:pt x="1745" y="5364"/>
                    <a:pt x="2654" y="5740"/>
                    <a:pt x="3621" y="5740"/>
                  </a:cubicBezTo>
                  <a:cubicBezTo>
                    <a:pt x="4325" y="5740"/>
                    <a:pt x="5008" y="5538"/>
                    <a:pt x="5595" y="5156"/>
                  </a:cubicBezTo>
                  <a:cubicBezTo>
                    <a:pt x="5672" y="5105"/>
                    <a:pt x="5694" y="5002"/>
                    <a:pt x="5644" y="4925"/>
                  </a:cubicBezTo>
                  <a:cubicBezTo>
                    <a:pt x="5593" y="4848"/>
                    <a:pt x="5490" y="4826"/>
                    <a:pt x="5413" y="487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4" name="Google Shape;124;p6"/>
            <p:cNvSpPr/>
            <p:nvPr/>
          </p:nvSpPr>
          <p:spPr>
            <a:xfrm>
              <a:off x="947738" y="3559175"/>
              <a:ext cx="22225" cy="22225"/>
            </a:xfrm>
            <a:custGeom>
              <a:avLst/>
              <a:gdLst/>
              <a:ahLst/>
              <a:cxnLst/>
              <a:rect l="l" t="t" r="r" b="b"/>
              <a:pathLst>
                <a:path w="372" h="356" extrusionOk="0">
                  <a:moveTo>
                    <a:pt x="70" y="67"/>
                  </a:moveTo>
                  <a:lnTo>
                    <a:pt x="64" y="72"/>
                  </a:lnTo>
                  <a:cubicBezTo>
                    <a:pt x="0" y="138"/>
                    <a:pt x="0" y="243"/>
                    <a:pt x="65" y="308"/>
                  </a:cubicBezTo>
                  <a:cubicBezTo>
                    <a:pt x="98" y="340"/>
                    <a:pt x="140" y="356"/>
                    <a:pt x="183" y="356"/>
                  </a:cubicBezTo>
                  <a:cubicBezTo>
                    <a:pt x="226" y="356"/>
                    <a:pt x="268" y="340"/>
                    <a:pt x="301" y="307"/>
                  </a:cubicBezTo>
                  <a:lnTo>
                    <a:pt x="308" y="300"/>
                  </a:lnTo>
                  <a:cubicBezTo>
                    <a:pt x="372" y="234"/>
                    <a:pt x="371" y="129"/>
                    <a:pt x="306" y="64"/>
                  </a:cubicBezTo>
                  <a:cubicBezTo>
                    <a:pt x="240" y="0"/>
                    <a:pt x="134" y="1"/>
                    <a:pt x="70" y="6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5" name="Google Shape;125;p6"/>
            <p:cNvSpPr/>
            <p:nvPr/>
          </p:nvSpPr>
          <p:spPr>
            <a:xfrm>
              <a:off x="681038" y="3122613"/>
              <a:ext cx="369888" cy="422275"/>
            </a:xfrm>
            <a:custGeom>
              <a:avLst/>
              <a:gdLst/>
              <a:ahLst/>
              <a:cxnLst/>
              <a:rect l="l" t="t" r="r" b="b"/>
              <a:pathLst>
                <a:path w="6058" h="6901" extrusionOk="0">
                  <a:moveTo>
                    <a:pt x="4864" y="2585"/>
                  </a:moveTo>
                  <a:cubicBezTo>
                    <a:pt x="4796" y="2505"/>
                    <a:pt x="4725" y="2427"/>
                    <a:pt x="4650" y="2352"/>
                  </a:cubicBezTo>
                  <a:cubicBezTo>
                    <a:pt x="4574" y="2276"/>
                    <a:pt x="4496" y="2205"/>
                    <a:pt x="4416" y="2138"/>
                  </a:cubicBezTo>
                  <a:lnTo>
                    <a:pt x="4584" y="1969"/>
                  </a:lnTo>
                  <a:lnTo>
                    <a:pt x="5032" y="2417"/>
                  </a:lnTo>
                  <a:lnTo>
                    <a:pt x="4864" y="2585"/>
                  </a:lnTo>
                  <a:close/>
                  <a:moveTo>
                    <a:pt x="1772" y="1305"/>
                  </a:moveTo>
                  <a:lnTo>
                    <a:pt x="1772" y="1067"/>
                  </a:lnTo>
                  <a:lnTo>
                    <a:pt x="2406" y="1067"/>
                  </a:lnTo>
                  <a:lnTo>
                    <a:pt x="2406" y="1305"/>
                  </a:lnTo>
                  <a:cubicBezTo>
                    <a:pt x="2301" y="1296"/>
                    <a:pt x="2195" y="1291"/>
                    <a:pt x="2089" y="1291"/>
                  </a:cubicBezTo>
                  <a:cubicBezTo>
                    <a:pt x="1983" y="1291"/>
                    <a:pt x="1877" y="1296"/>
                    <a:pt x="1772" y="1305"/>
                  </a:cubicBezTo>
                  <a:close/>
                  <a:moveTo>
                    <a:pt x="1239" y="333"/>
                  </a:moveTo>
                  <a:lnTo>
                    <a:pt x="2939" y="333"/>
                  </a:lnTo>
                  <a:lnTo>
                    <a:pt x="2939" y="733"/>
                  </a:lnTo>
                  <a:lnTo>
                    <a:pt x="1239" y="733"/>
                  </a:lnTo>
                  <a:lnTo>
                    <a:pt x="1239" y="333"/>
                  </a:lnTo>
                  <a:close/>
                  <a:moveTo>
                    <a:pt x="4783" y="1377"/>
                  </a:moveTo>
                  <a:cubicBezTo>
                    <a:pt x="4816" y="1344"/>
                    <a:pt x="4860" y="1326"/>
                    <a:pt x="4906" y="1326"/>
                  </a:cubicBezTo>
                  <a:cubicBezTo>
                    <a:pt x="4953" y="1326"/>
                    <a:pt x="4996" y="1344"/>
                    <a:pt x="5029" y="1377"/>
                  </a:cubicBezTo>
                  <a:lnTo>
                    <a:pt x="5624" y="1972"/>
                  </a:lnTo>
                  <a:cubicBezTo>
                    <a:pt x="5692" y="2040"/>
                    <a:pt x="5692" y="2150"/>
                    <a:pt x="5624" y="2218"/>
                  </a:cubicBezTo>
                  <a:lnTo>
                    <a:pt x="5465" y="2378"/>
                  </a:lnTo>
                  <a:lnTo>
                    <a:pt x="5386" y="2299"/>
                  </a:lnTo>
                  <a:cubicBezTo>
                    <a:pt x="5386" y="2299"/>
                    <a:pt x="5386" y="2299"/>
                    <a:pt x="5386" y="2299"/>
                  </a:cubicBezTo>
                  <a:lnTo>
                    <a:pt x="4702" y="1616"/>
                  </a:lnTo>
                  <a:cubicBezTo>
                    <a:pt x="4702" y="1616"/>
                    <a:pt x="4702" y="1615"/>
                    <a:pt x="4702" y="1615"/>
                  </a:cubicBezTo>
                  <a:lnTo>
                    <a:pt x="4623" y="1537"/>
                  </a:lnTo>
                  <a:lnTo>
                    <a:pt x="4783" y="1377"/>
                  </a:lnTo>
                  <a:close/>
                  <a:moveTo>
                    <a:pt x="5347" y="2731"/>
                  </a:moveTo>
                  <a:cubicBezTo>
                    <a:pt x="5379" y="2764"/>
                    <a:pt x="5422" y="2780"/>
                    <a:pt x="5465" y="2780"/>
                  </a:cubicBezTo>
                  <a:cubicBezTo>
                    <a:pt x="5507" y="2780"/>
                    <a:pt x="5550" y="2764"/>
                    <a:pt x="5582" y="2731"/>
                  </a:cubicBezTo>
                  <a:lnTo>
                    <a:pt x="5860" y="2454"/>
                  </a:lnTo>
                  <a:cubicBezTo>
                    <a:pt x="6058" y="2256"/>
                    <a:pt x="6058" y="1934"/>
                    <a:pt x="5860" y="1736"/>
                  </a:cubicBezTo>
                  <a:lnTo>
                    <a:pt x="5265" y="1141"/>
                  </a:lnTo>
                  <a:cubicBezTo>
                    <a:pt x="5169" y="1045"/>
                    <a:pt x="5042" y="993"/>
                    <a:pt x="4906" y="993"/>
                  </a:cubicBezTo>
                  <a:cubicBezTo>
                    <a:pt x="4771" y="993"/>
                    <a:pt x="4643" y="1045"/>
                    <a:pt x="4547" y="1141"/>
                  </a:cubicBezTo>
                  <a:lnTo>
                    <a:pt x="4270" y="1419"/>
                  </a:lnTo>
                  <a:cubicBezTo>
                    <a:pt x="4239" y="1450"/>
                    <a:pt x="4221" y="1493"/>
                    <a:pt x="4221" y="1537"/>
                  </a:cubicBezTo>
                  <a:cubicBezTo>
                    <a:pt x="4221" y="1581"/>
                    <a:pt x="4239" y="1623"/>
                    <a:pt x="4270" y="1655"/>
                  </a:cubicBezTo>
                  <a:lnTo>
                    <a:pt x="4349" y="1733"/>
                  </a:lnTo>
                  <a:lnTo>
                    <a:pt x="4149" y="1933"/>
                  </a:lnTo>
                  <a:cubicBezTo>
                    <a:pt x="3725" y="1639"/>
                    <a:pt x="3247" y="1441"/>
                    <a:pt x="2739" y="1349"/>
                  </a:cubicBezTo>
                  <a:lnTo>
                    <a:pt x="2739" y="1067"/>
                  </a:lnTo>
                  <a:lnTo>
                    <a:pt x="3106" y="1067"/>
                  </a:lnTo>
                  <a:cubicBezTo>
                    <a:pt x="3198" y="1067"/>
                    <a:pt x="3273" y="992"/>
                    <a:pt x="3273" y="900"/>
                  </a:cubicBezTo>
                  <a:lnTo>
                    <a:pt x="3273" y="167"/>
                  </a:lnTo>
                  <a:cubicBezTo>
                    <a:pt x="3273" y="75"/>
                    <a:pt x="3198" y="0"/>
                    <a:pt x="3106" y="0"/>
                  </a:cubicBezTo>
                  <a:lnTo>
                    <a:pt x="1072" y="0"/>
                  </a:lnTo>
                  <a:cubicBezTo>
                    <a:pt x="980" y="0"/>
                    <a:pt x="906" y="75"/>
                    <a:pt x="906" y="167"/>
                  </a:cubicBezTo>
                  <a:lnTo>
                    <a:pt x="906" y="900"/>
                  </a:lnTo>
                  <a:cubicBezTo>
                    <a:pt x="906" y="992"/>
                    <a:pt x="980" y="1067"/>
                    <a:pt x="1072" y="1067"/>
                  </a:cubicBezTo>
                  <a:lnTo>
                    <a:pt x="1439" y="1067"/>
                  </a:lnTo>
                  <a:lnTo>
                    <a:pt x="1439" y="1349"/>
                  </a:lnTo>
                  <a:cubicBezTo>
                    <a:pt x="962" y="1436"/>
                    <a:pt x="507" y="1618"/>
                    <a:pt x="98" y="1887"/>
                  </a:cubicBezTo>
                  <a:cubicBezTo>
                    <a:pt x="21" y="1938"/>
                    <a:pt x="0" y="2041"/>
                    <a:pt x="51" y="2118"/>
                  </a:cubicBezTo>
                  <a:cubicBezTo>
                    <a:pt x="101" y="2195"/>
                    <a:pt x="205" y="2216"/>
                    <a:pt x="282" y="2165"/>
                  </a:cubicBezTo>
                  <a:cubicBezTo>
                    <a:pt x="818" y="1812"/>
                    <a:pt x="1443" y="1624"/>
                    <a:pt x="2089" y="1624"/>
                  </a:cubicBezTo>
                  <a:cubicBezTo>
                    <a:pt x="3902" y="1624"/>
                    <a:pt x="5377" y="3099"/>
                    <a:pt x="5377" y="4912"/>
                  </a:cubicBezTo>
                  <a:cubicBezTo>
                    <a:pt x="5377" y="5527"/>
                    <a:pt x="5206" y="6127"/>
                    <a:pt x="4883" y="6646"/>
                  </a:cubicBezTo>
                  <a:cubicBezTo>
                    <a:pt x="4835" y="6724"/>
                    <a:pt x="4859" y="6827"/>
                    <a:pt x="4937" y="6875"/>
                  </a:cubicBezTo>
                  <a:cubicBezTo>
                    <a:pt x="4964" y="6892"/>
                    <a:pt x="4995" y="6901"/>
                    <a:pt x="5025" y="6901"/>
                  </a:cubicBezTo>
                  <a:cubicBezTo>
                    <a:pt x="5080" y="6901"/>
                    <a:pt x="5135" y="6873"/>
                    <a:pt x="5166" y="6822"/>
                  </a:cubicBezTo>
                  <a:cubicBezTo>
                    <a:pt x="5522" y="6250"/>
                    <a:pt x="5710" y="5589"/>
                    <a:pt x="5710" y="4912"/>
                  </a:cubicBezTo>
                  <a:cubicBezTo>
                    <a:pt x="5710" y="4165"/>
                    <a:pt x="5486" y="3453"/>
                    <a:pt x="5068" y="2852"/>
                  </a:cubicBezTo>
                  <a:lnTo>
                    <a:pt x="5268" y="2653"/>
                  </a:lnTo>
                  <a:lnTo>
                    <a:pt x="5347" y="2731"/>
                  </a:ln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6" name="Google Shape;126;p6"/>
            <p:cNvSpPr/>
            <p:nvPr/>
          </p:nvSpPr>
          <p:spPr>
            <a:xfrm>
              <a:off x="798513" y="3278188"/>
              <a:ext cx="20638" cy="42862"/>
            </a:xfrm>
            <a:custGeom>
              <a:avLst/>
              <a:gdLst/>
              <a:ahLst/>
              <a:cxnLst/>
              <a:rect l="l" t="t" r="r" b="b"/>
              <a:pathLst>
                <a:path w="334" h="700" extrusionOk="0">
                  <a:moveTo>
                    <a:pt x="167" y="700"/>
                  </a:moveTo>
                  <a:cubicBezTo>
                    <a:pt x="259" y="700"/>
                    <a:pt x="334" y="625"/>
                    <a:pt x="334" y="533"/>
                  </a:cubicBezTo>
                  <a:lnTo>
                    <a:pt x="334" y="167"/>
                  </a:lnTo>
                  <a:cubicBezTo>
                    <a:pt x="334" y="74"/>
                    <a:pt x="259" y="0"/>
                    <a:pt x="167" y="0"/>
                  </a:cubicBezTo>
                  <a:cubicBezTo>
                    <a:pt x="75" y="0"/>
                    <a:pt x="0" y="74"/>
                    <a:pt x="0" y="167"/>
                  </a:cubicBezTo>
                  <a:lnTo>
                    <a:pt x="0" y="533"/>
                  </a:lnTo>
                  <a:cubicBezTo>
                    <a:pt x="0" y="625"/>
                    <a:pt x="75" y="700"/>
                    <a:pt x="167" y="70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7" name="Google Shape;127;p6"/>
            <p:cNvSpPr/>
            <p:nvPr/>
          </p:nvSpPr>
          <p:spPr>
            <a:xfrm>
              <a:off x="893763" y="3317875"/>
              <a:ext cx="20638" cy="20637"/>
            </a:xfrm>
            <a:custGeom>
              <a:avLst/>
              <a:gdLst/>
              <a:ahLst/>
              <a:cxnLst/>
              <a:rect l="l" t="t" r="r" b="b"/>
              <a:pathLst>
                <a:path w="333" h="333" extrusionOk="0">
                  <a:moveTo>
                    <a:pt x="167" y="333"/>
                  </a:moveTo>
                  <a:cubicBezTo>
                    <a:pt x="211" y="333"/>
                    <a:pt x="254" y="315"/>
                    <a:pt x="285" y="284"/>
                  </a:cubicBezTo>
                  <a:cubicBezTo>
                    <a:pt x="316" y="253"/>
                    <a:pt x="333" y="210"/>
                    <a:pt x="333" y="167"/>
                  </a:cubicBezTo>
                  <a:cubicBezTo>
                    <a:pt x="333" y="123"/>
                    <a:pt x="316" y="80"/>
                    <a:pt x="285" y="49"/>
                  </a:cubicBezTo>
                  <a:cubicBezTo>
                    <a:pt x="254" y="18"/>
                    <a:pt x="211" y="0"/>
                    <a:pt x="167" y="0"/>
                  </a:cubicBezTo>
                  <a:cubicBezTo>
                    <a:pt x="123" y="0"/>
                    <a:pt x="80" y="18"/>
                    <a:pt x="49" y="49"/>
                  </a:cubicBezTo>
                  <a:cubicBezTo>
                    <a:pt x="18" y="80"/>
                    <a:pt x="0" y="123"/>
                    <a:pt x="0" y="167"/>
                  </a:cubicBezTo>
                  <a:cubicBezTo>
                    <a:pt x="0" y="211"/>
                    <a:pt x="18" y="253"/>
                    <a:pt x="49" y="284"/>
                  </a:cubicBezTo>
                  <a:cubicBezTo>
                    <a:pt x="80" y="315"/>
                    <a:pt x="123" y="333"/>
                    <a:pt x="167"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8" name="Google Shape;128;p6"/>
            <p:cNvSpPr/>
            <p:nvPr/>
          </p:nvSpPr>
          <p:spPr>
            <a:xfrm>
              <a:off x="909638" y="3413125"/>
              <a:ext cx="42863" cy="19050"/>
            </a:xfrm>
            <a:custGeom>
              <a:avLst/>
              <a:gdLst/>
              <a:ahLst/>
              <a:cxnLst/>
              <a:rect l="l" t="t" r="r" b="b"/>
              <a:pathLst>
                <a:path w="700" h="333" extrusionOk="0">
                  <a:moveTo>
                    <a:pt x="0" y="166"/>
                  </a:moveTo>
                  <a:cubicBezTo>
                    <a:pt x="0" y="258"/>
                    <a:pt x="75" y="333"/>
                    <a:pt x="167" y="333"/>
                  </a:cubicBezTo>
                  <a:lnTo>
                    <a:pt x="534" y="333"/>
                  </a:lnTo>
                  <a:cubicBezTo>
                    <a:pt x="626" y="333"/>
                    <a:pt x="700" y="258"/>
                    <a:pt x="700" y="166"/>
                  </a:cubicBezTo>
                  <a:cubicBezTo>
                    <a:pt x="700" y="74"/>
                    <a:pt x="626" y="0"/>
                    <a:pt x="534" y="0"/>
                  </a:cubicBezTo>
                  <a:lnTo>
                    <a:pt x="167" y="0"/>
                  </a:lnTo>
                  <a:cubicBezTo>
                    <a:pt x="75" y="0"/>
                    <a:pt x="0" y="74"/>
                    <a:pt x="0" y="16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9" name="Google Shape;129;p6"/>
            <p:cNvSpPr/>
            <p:nvPr/>
          </p:nvSpPr>
          <p:spPr>
            <a:xfrm>
              <a:off x="893763" y="3506788"/>
              <a:ext cx="20638" cy="20637"/>
            </a:xfrm>
            <a:custGeom>
              <a:avLst/>
              <a:gdLst/>
              <a:ahLst/>
              <a:cxnLst/>
              <a:rect l="l" t="t" r="r" b="b"/>
              <a:pathLst>
                <a:path w="333" h="333" extrusionOk="0">
                  <a:moveTo>
                    <a:pt x="167" y="333"/>
                  </a:moveTo>
                  <a:cubicBezTo>
                    <a:pt x="211" y="333"/>
                    <a:pt x="254" y="316"/>
                    <a:pt x="285" y="285"/>
                  </a:cubicBezTo>
                  <a:cubicBezTo>
                    <a:pt x="316" y="254"/>
                    <a:pt x="333" y="211"/>
                    <a:pt x="333" y="167"/>
                  </a:cubicBezTo>
                  <a:cubicBezTo>
                    <a:pt x="333" y="123"/>
                    <a:pt x="316" y="80"/>
                    <a:pt x="285" y="49"/>
                  </a:cubicBezTo>
                  <a:cubicBezTo>
                    <a:pt x="254" y="18"/>
                    <a:pt x="211" y="0"/>
                    <a:pt x="167" y="0"/>
                  </a:cubicBezTo>
                  <a:cubicBezTo>
                    <a:pt x="123" y="0"/>
                    <a:pt x="80" y="18"/>
                    <a:pt x="49" y="49"/>
                  </a:cubicBezTo>
                  <a:cubicBezTo>
                    <a:pt x="18" y="80"/>
                    <a:pt x="0" y="123"/>
                    <a:pt x="0" y="167"/>
                  </a:cubicBezTo>
                  <a:cubicBezTo>
                    <a:pt x="0" y="211"/>
                    <a:pt x="18" y="254"/>
                    <a:pt x="49" y="285"/>
                  </a:cubicBezTo>
                  <a:cubicBezTo>
                    <a:pt x="80" y="316"/>
                    <a:pt x="123" y="333"/>
                    <a:pt x="167"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0" name="Google Shape;130;p6"/>
            <p:cNvSpPr/>
            <p:nvPr/>
          </p:nvSpPr>
          <p:spPr>
            <a:xfrm>
              <a:off x="798513" y="3524250"/>
              <a:ext cx="20638" cy="42862"/>
            </a:xfrm>
            <a:custGeom>
              <a:avLst/>
              <a:gdLst/>
              <a:ahLst/>
              <a:cxnLst/>
              <a:rect l="l" t="t" r="r" b="b"/>
              <a:pathLst>
                <a:path w="334" h="700" extrusionOk="0">
                  <a:moveTo>
                    <a:pt x="167" y="0"/>
                  </a:moveTo>
                  <a:cubicBezTo>
                    <a:pt x="75" y="0"/>
                    <a:pt x="0" y="74"/>
                    <a:pt x="0" y="166"/>
                  </a:cubicBezTo>
                  <a:lnTo>
                    <a:pt x="0" y="533"/>
                  </a:lnTo>
                  <a:cubicBezTo>
                    <a:pt x="0" y="625"/>
                    <a:pt x="75" y="700"/>
                    <a:pt x="167" y="700"/>
                  </a:cubicBezTo>
                  <a:cubicBezTo>
                    <a:pt x="259" y="700"/>
                    <a:pt x="334" y="625"/>
                    <a:pt x="334" y="533"/>
                  </a:cubicBezTo>
                  <a:lnTo>
                    <a:pt x="334" y="166"/>
                  </a:lnTo>
                  <a:cubicBezTo>
                    <a:pt x="334" y="74"/>
                    <a:pt x="259" y="0"/>
                    <a:pt x="167"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1" name="Google Shape;131;p6"/>
            <p:cNvSpPr/>
            <p:nvPr/>
          </p:nvSpPr>
          <p:spPr>
            <a:xfrm>
              <a:off x="703263" y="3506788"/>
              <a:ext cx="20638" cy="20637"/>
            </a:xfrm>
            <a:custGeom>
              <a:avLst/>
              <a:gdLst/>
              <a:ahLst/>
              <a:cxnLst/>
              <a:rect l="l" t="t" r="r" b="b"/>
              <a:pathLst>
                <a:path w="333" h="333" extrusionOk="0">
                  <a:moveTo>
                    <a:pt x="167" y="0"/>
                  </a:moveTo>
                  <a:cubicBezTo>
                    <a:pt x="123" y="0"/>
                    <a:pt x="80" y="18"/>
                    <a:pt x="49" y="49"/>
                  </a:cubicBezTo>
                  <a:cubicBezTo>
                    <a:pt x="18" y="80"/>
                    <a:pt x="0" y="123"/>
                    <a:pt x="0" y="167"/>
                  </a:cubicBezTo>
                  <a:cubicBezTo>
                    <a:pt x="0" y="211"/>
                    <a:pt x="18" y="254"/>
                    <a:pt x="49" y="285"/>
                  </a:cubicBezTo>
                  <a:cubicBezTo>
                    <a:pt x="80" y="316"/>
                    <a:pt x="123" y="333"/>
                    <a:pt x="167" y="333"/>
                  </a:cubicBezTo>
                  <a:cubicBezTo>
                    <a:pt x="210" y="333"/>
                    <a:pt x="253" y="316"/>
                    <a:pt x="284" y="285"/>
                  </a:cubicBezTo>
                  <a:cubicBezTo>
                    <a:pt x="315" y="254"/>
                    <a:pt x="333" y="211"/>
                    <a:pt x="333" y="167"/>
                  </a:cubicBezTo>
                  <a:cubicBezTo>
                    <a:pt x="333" y="123"/>
                    <a:pt x="315" y="80"/>
                    <a:pt x="284" y="49"/>
                  </a:cubicBezTo>
                  <a:cubicBezTo>
                    <a:pt x="253" y="18"/>
                    <a:pt x="210" y="0"/>
                    <a:pt x="167"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2" name="Google Shape;132;p6"/>
            <p:cNvSpPr/>
            <p:nvPr/>
          </p:nvSpPr>
          <p:spPr>
            <a:xfrm>
              <a:off x="665163" y="3413125"/>
              <a:ext cx="41275" cy="19050"/>
            </a:xfrm>
            <a:custGeom>
              <a:avLst/>
              <a:gdLst/>
              <a:ahLst/>
              <a:cxnLst/>
              <a:rect l="l" t="t" r="r" b="b"/>
              <a:pathLst>
                <a:path w="700" h="333" extrusionOk="0">
                  <a:moveTo>
                    <a:pt x="166" y="333"/>
                  </a:moveTo>
                  <a:lnTo>
                    <a:pt x="533" y="333"/>
                  </a:lnTo>
                  <a:cubicBezTo>
                    <a:pt x="625" y="333"/>
                    <a:pt x="700" y="258"/>
                    <a:pt x="700" y="166"/>
                  </a:cubicBezTo>
                  <a:cubicBezTo>
                    <a:pt x="700" y="74"/>
                    <a:pt x="625" y="0"/>
                    <a:pt x="533" y="0"/>
                  </a:cubicBezTo>
                  <a:lnTo>
                    <a:pt x="166" y="0"/>
                  </a:lnTo>
                  <a:cubicBezTo>
                    <a:pt x="74" y="0"/>
                    <a:pt x="0" y="74"/>
                    <a:pt x="0" y="166"/>
                  </a:cubicBezTo>
                  <a:cubicBezTo>
                    <a:pt x="0" y="258"/>
                    <a:pt x="74" y="333"/>
                    <a:pt x="166"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3" name="Google Shape;133;p6"/>
            <p:cNvSpPr/>
            <p:nvPr/>
          </p:nvSpPr>
          <p:spPr>
            <a:xfrm>
              <a:off x="703263" y="3317875"/>
              <a:ext cx="20638" cy="20637"/>
            </a:xfrm>
            <a:custGeom>
              <a:avLst/>
              <a:gdLst/>
              <a:ahLst/>
              <a:cxnLst/>
              <a:rect l="l" t="t" r="r" b="b"/>
              <a:pathLst>
                <a:path w="333" h="333" extrusionOk="0">
                  <a:moveTo>
                    <a:pt x="167" y="333"/>
                  </a:moveTo>
                  <a:cubicBezTo>
                    <a:pt x="210" y="333"/>
                    <a:pt x="253" y="315"/>
                    <a:pt x="284" y="284"/>
                  </a:cubicBezTo>
                  <a:cubicBezTo>
                    <a:pt x="315" y="253"/>
                    <a:pt x="333" y="210"/>
                    <a:pt x="333" y="167"/>
                  </a:cubicBezTo>
                  <a:cubicBezTo>
                    <a:pt x="333" y="123"/>
                    <a:pt x="315" y="80"/>
                    <a:pt x="284" y="49"/>
                  </a:cubicBezTo>
                  <a:cubicBezTo>
                    <a:pt x="253" y="18"/>
                    <a:pt x="210" y="0"/>
                    <a:pt x="167" y="0"/>
                  </a:cubicBezTo>
                  <a:cubicBezTo>
                    <a:pt x="123" y="0"/>
                    <a:pt x="80" y="18"/>
                    <a:pt x="49" y="49"/>
                  </a:cubicBezTo>
                  <a:cubicBezTo>
                    <a:pt x="18" y="80"/>
                    <a:pt x="0" y="123"/>
                    <a:pt x="0" y="167"/>
                  </a:cubicBezTo>
                  <a:cubicBezTo>
                    <a:pt x="0" y="210"/>
                    <a:pt x="18" y="253"/>
                    <a:pt x="49" y="284"/>
                  </a:cubicBezTo>
                  <a:cubicBezTo>
                    <a:pt x="80" y="315"/>
                    <a:pt x="123" y="333"/>
                    <a:pt x="167"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4" name="Google Shape;134;p6"/>
            <p:cNvSpPr/>
            <p:nvPr/>
          </p:nvSpPr>
          <p:spPr>
            <a:xfrm>
              <a:off x="774700" y="3338513"/>
              <a:ext cx="117475" cy="119062"/>
            </a:xfrm>
            <a:custGeom>
              <a:avLst/>
              <a:gdLst/>
              <a:ahLst/>
              <a:cxnLst/>
              <a:rect l="l" t="t" r="r" b="b"/>
              <a:pathLst>
                <a:path w="1933" h="1933" extrusionOk="0">
                  <a:moveTo>
                    <a:pt x="1034" y="1045"/>
                  </a:moveTo>
                  <a:cubicBezTo>
                    <a:pt x="994" y="988"/>
                    <a:pt x="945" y="939"/>
                    <a:pt x="888" y="900"/>
                  </a:cubicBezTo>
                  <a:lnTo>
                    <a:pt x="1257" y="677"/>
                  </a:lnTo>
                  <a:lnTo>
                    <a:pt x="1034" y="1045"/>
                  </a:lnTo>
                  <a:close/>
                  <a:moveTo>
                    <a:pt x="334" y="1366"/>
                  </a:moveTo>
                  <a:cubicBezTo>
                    <a:pt x="334" y="1286"/>
                    <a:pt x="374" y="1216"/>
                    <a:pt x="435" y="1174"/>
                  </a:cubicBezTo>
                  <a:lnTo>
                    <a:pt x="458" y="1160"/>
                  </a:lnTo>
                  <a:cubicBezTo>
                    <a:pt x="491" y="1143"/>
                    <a:pt x="528" y="1133"/>
                    <a:pt x="567" y="1133"/>
                  </a:cubicBezTo>
                  <a:cubicBezTo>
                    <a:pt x="696" y="1133"/>
                    <a:pt x="800" y="1238"/>
                    <a:pt x="800" y="1366"/>
                  </a:cubicBezTo>
                  <a:cubicBezTo>
                    <a:pt x="800" y="1406"/>
                    <a:pt x="791" y="1443"/>
                    <a:pt x="773" y="1475"/>
                  </a:cubicBezTo>
                  <a:lnTo>
                    <a:pt x="759" y="1498"/>
                  </a:lnTo>
                  <a:cubicBezTo>
                    <a:pt x="717" y="1559"/>
                    <a:pt x="647" y="1600"/>
                    <a:pt x="567" y="1600"/>
                  </a:cubicBezTo>
                  <a:cubicBezTo>
                    <a:pt x="438" y="1600"/>
                    <a:pt x="334" y="1495"/>
                    <a:pt x="334" y="1366"/>
                  </a:cubicBezTo>
                  <a:close/>
                  <a:moveTo>
                    <a:pt x="567" y="1933"/>
                  </a:moveTo>
                  <a:cubicBezTo>
                    <a:pt x="756" y="1933"/>
                    <a:pt x="924" y="1839"/>
                    <a:pt x="1027" y="1696"/>
                  </a:cubicBezTo>
                  <a:cubicBezTo>
                    <a:pt x="1040" y="1681"/>
                    <a:pt x="1051" y="1661"/>
                    <a:pt x="1060" y="1645"/>
                  </a:cubicBezTo>
                  <a:lnTo>
                    <a:pt x="1893" y="269"/>
                  </a:lnTo>
                  <a:cubicBezTo>
                    <a:pt x="1933" y="203"/>
                    <a:pt x="1923" y="119"/>
                    <a:pt x="1868" y="65"/>
                  </a:cubicBezTo>
                  <a:cubicBezTo>
                    <a:pt x="1814" y="11"/>
                    <a:pt x="1730" y="0"/>
                    <a:pt x="1664" y="40"/>
                  </a:cubicBezTo>
                  <a:lnTo>
                    <a:pt x="288" y="873"/>
                  </a:lnTo>
                  <a:cubicBezTo>
                    <a:pt x="274" y="882"/>
                    <a:pt x="253" y="894"/>
                    <a:pt x="239" y="905"/>
                  </a:cubicBezTo>
                  <a:cubicBezTo>
                    <a:pt x="95" y="1008"/>
                    <a:pt x="0" y="1176"/>
                    <a:pt x="0" y="1366"/>
                  </a:cubicBezTo>
                  <a:cubicBezTo>
                    <a:pt x="0" y="1679"/>
                    <a:pt x="255" y="1933"/>
                    <a:pt x="567" y="1933"/>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5" name="Google Shape;135;p6"/>
            <p:cNvSpPr/>
            <p:nvPr/>
          </p:nvSpPr>
          <p:spPr>
            <a:xfrm>
              <a:off x="631825" y="3246438"/>
              <a:ext cx="354013" cy="352425"/>
            </a:xfrm>
            <a:custGeom>
              <a:avLst/>
              <a:gdLst/>
              <a:ahLst/>
              <a:cxnLst/>
              <a:rect l="l" t="t" r="r" b="b"/>
              <a:pathLst>
                <a:path w="5774" h="5774" extrusionOk="0">
                  <a:moveTo>
                    <a:pt x="2887" y="333"/>
                  </a:moveTo>
                  <a:cubicBezTo>
                    <a:pt x="4295" y="333"/>
                    <a:pt x="5441" y="1479"/>
                    <a:pt x="5441" y="2887"/>
                  </a:cubicBezTo>
                  <a:cubicBezTo>
                    <a:pt x="5441" y="4295"/>
                    <a:pt x="4295" y="5441"/>
                    <a:pt x="2887" y="5441"/>
                  </a:cubicBezTo>
                  <a:cubicBezTo>
                    <a:pt x="1479" y="5441"/>
                    <a:pt x="333" y="4295"/>
                    <a:pt x="333" y="2887"/>
                  </a:cubicBezTo>
                  <a:cubicBezTo>
                    <a:pt x="333" y="1479"/>
                    <a:pt x="1479" y="333"/>
                    <a:pt x="2887" y="333"/>
                  </a:cubicBezTo>
                  <a:close/>
                  <a:moveTo>
                    <a:pt x="2887" y="5774"/>
                  </a:moveTo>
                  <a:cubicBezTo>
                    <a:pt x="4479" y="5774"/>
                    <a:pt x="5774" y="4479"/>
                    <a:pt x="5774" y="2887"/>
                  </a:cubicBezTo>
                  <a:cubicBezTo>
                    <a:pt x="5774" y="1295"/>
                    <a:pt x="4479" y="0"/>
                    <a:pt x="2887" y="0"/>
                  </a:cubicBezTo>
                  <a:cubicBezTo>
                    <a:pt x="1295" y="0"/>
                    <a:pt x="0" y="1295"/>
                    <a:pt x="0" y="2887"/>
                  </a:cubicBezTo>
                  <a:cubicBezTo>
                    <a:pt x="0" y="4479"/>
                    <a:pt x="1295" y="5774"/>
                    <a:pt x="2887" y="577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6" name="Google Shape;136;p6"/>
            <p:cNvSpPr/>
            <p:nvPr/>
          </p:nvSpPr>
          <p:spPr>
            <a:xfrm>
              <a:off x="649288" y="3262313"/>
              <a:ext cx="20638" cy="20637"/>
            </a:xfrm>
            <a:custGeom>
              <a:avLst/>
              <a:gdLst/>
              <a:ahLst/>
              <a:cxnLst/>
              <a:rect l="l" t="t" r="r" b="b"/>
              <a:pathLst>
                <a:path w="333" h="333" extrusionOk="0">
                  <a:moveTo>
                    <a:pt x="167" y="333"/>
                  </a:moveTo>
                  <a:cubicBezTo>
                    <a:pt x="211" y="333"/>
                    <a:pt x="254" y="315"/>
                    <a:pt x="285" y="284"/>
                  </a:cubicBezTo>
                  <a:cubicBezTo>
                    <a:pt x="316" y="253"/>
                    <a:pt x="333" y="210"/>
                    <a:pt x="333" y="166"/>
                  </a:cubicBezTo>
                  <a:cubicBezTo>
                    <a:pt x="333" y="123"/>
                    <a:pt x="316" y="80"/>
                    <a:pt x="285" y="49"/>
                  </a:cubicBezTo>
                  <a:cubicBezTo>
                    <a:pt x="254" y="18"/>
                    <a:pt x="211" y="0"/>
                    <a:pt x="167" y="0"/>
                  </a:cubicBezTo>
                  <a:cubicBezTo>
                    <a:pt x="123" y="0"/>
                    <a:pt x="80" y="18"/>
                    <a:pt x="49" y="49"/>
                  </a:cubicBezTo>
                  <a:cubicBezTo>
                    <a:pt x="18" y="80"/>
                    <a:pt x="0" y="123"/>
                    <a:pt x="0" y="166"/>
                  </a:cubicBezTo>
                  <a:cubicBezTo>
                    <a:pt x="0" y="210"/>
                    <a:pt x="18" y="253"/>
                    <a:pt x="49" y="284"/>
                  </a:cubicBezTo>
                  <a:cubicBezTo>
                    <a:pt x="80" y="315"/>
                    <a:pt x="123" y="333"/>
                    <a:pt x="167"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37" name="Google Shape;137;p6"/>
          <p:cNvGrpSpPr/>
          <p:nvPr/>
        </p:nvGrpSpPr>
        <p:grpSpPr>
          <a:xfrm>
            <a:off x="9132717" y="2132594"/>
            <a:ext cx="520700" cy="520700"/>
            <a:chOff x="353" y="1419"/>
            <a:chExt cx="328" cy="328"/>
          </a:xfrm>
        </p:grpSpPr>
        <p:sp>
          <p:nvSpPr>
            <p:cNvPr id="138" name="Google Shape;138;p6"/>
            <p:cNvSpPr/>
            <p:nvPr/>
          </p:nvSpPr>
          <p:spPr>
            <a:xfrm>
              <a:off x="353" y="1541"/>
              <a:ext cx="328" cy="206"/>
            </a:xfrm>
            <a:custGeom>
              <a:avLst/>
              <a:gdLst/>
              <a:ahLst/>
              <a:cxnLst/>
              <a:rect l="l" t="t" r="r" b="b"/>
              <a:pathLst>
                <a:path w="8533" h="5366" extrusionOk="0">
                  <a:moveTo>
                    <a:pt x="4833" y="5033"/>
                  </a:moveTo>
                  <a:lnTo>
                    <a:pt x="4833" y="1433"/>
                  </a:lnTo>
                  <a:lnTo>
                    <a:pt x="5833" y="1433"/>
                  </a:lnTo>
                  <a:lnTo>
                    <a:pt x="5833" y="5033"/>
                  </a:lnTo>
                  <a:lnTo>
                    <a:pt x="4833" y="5033"/>
                  </a:lnTo>
                  <a:close/>
                  <a:moveTo>
                    <a:pt x="2700" y="5033"/>
                  </a:moveTo>
                  <a:lnTo>
                    <a:pt x="2700" y="2466"/>
                  </a:lnTo>
                  <a:lnTo>
                    <a:pt x="3700" y="2466"/>
                  </a:lnTo>
                  <a:lnTo>
                    <a:pt x="3700" y="5033"/>
                  </a:lnTo>
                  <a:lnTo>
                    <a:pt x="2700" y="5033"/>
                  </a:lnTo>
                  <a:close/>
                  <a:moveTo>
                    <a:pt x="633" y="5033"/>
                  </a:moveTo>
                  <a:lnTo>
                    <a:pt x="633" y="3533"/>
                  </a:lnTo>
                  <a:lnTo>
                    <a:pt x="1633" y="3533"/>
                  </a:lnTo>
                  <a:lnTo>
                    <a:pt x="1633" y="5033"/>
                  </a:lnTo>
                  <a:lnTo>
                    <a:pt x="633" y="5033"/>
                  </a:lnTo>
                  <a:close/>
                  <a:moveTo>
                    <a:pt x="8367" y="5033"/>
                  </a:moveTo>
                  <a:lnTo>
                    <a:pt x="8233" y="5033"/>
                  </a:lnTo>
                  <a:lnTo>
                    <a:pt x="8233" y="166"/>
                  </a:lnTo>
                  <a:cubicBezTo>
                    <a:pt x="8233" y="74"/>
                    <a:pt x="8159" y="0"/>
                    <a:pt x="8067" y="0"/>
                  </a:cubicBezTo>
                  <a:lnTo>
                    <a:pt x="6733" y="0"/>
                  </a:lnTo>
                  <a:cubicBezTo>
                    <a:pt x="6641" y="0"/>
                    <a:pt x="6567" y="74"/>
                    <a:pt x="6567" y="166"/>
                  </a:cubicBezTo>
                  <a:lnTo>
                    <a:pt x="6567" y="1950"/>
                  </a:lnTo>
                  <a:cubicBezTo>
                    <a:pt x="6567" y="2042"/>
                    <a:pt x="6641" y="2116"/>
                    <a:pt x="6733" y="2116"/>
                  </a:cubicBezTo>
                  <a:cubicBezTo>
                    <a:pt x="6825" y="2116"/>
                    <a:pt x="6900" y="2042"/>
                    <a:pt x="6900" y="1950"/>
                  </a:cubicBezTo>
                  <a:lnTo>
                    <a:pt x="6900" y="333"/>
                  </a:lnTo>
                  <a:lnTo>
                    <a:pt x="7900" y="333"/>
                  </a:lnTo>
                  <a:lnTo>
                    <a:pt x="7900" y="5033"/>
                  </a:lnTo>
                  <a:lnTo>
                    <a:pt x="6900" y="5033"/>
                  </a:lnTo>
                  <a:lnTo>
                    <a:pt x="6900" y="3583"/>
                  </a:lnTo>
                  <a:cubicBezTo>
                    <a:pt x="6900" y="3491"/>
                    <a:pt x="6825" y="3416"/>
                    <a:pt x="6733" y="3416"/>
                  </a:cubicBezTo>
                  <a:cubicBezTo>
                    <a:pt x="6641" y="3416"/>
                    <a:pt x="6567" y="3491"/>
                    <a:pt x="6567" y="3583"/>
                  </a:cubicBezTo>
                  <a:lnTo>
                    <a:pt x="6567" y="5033"/>
                  </a:lnTo>
                  <a:lnTo>
                    <a:pt x="6167" y="5033"/>
                  </a:lnTo>
                  <a:lnTo>
                    <a:pt x="6167" y="1266"/>
                  </a:lnTo>
                  <a:cubicBezTo>
                    <a:pt x="6167" y="1174"/>
                    <a:pt x="6092" y="1100"/>
                    <a:pt x="6000" y="1100"/>
                  </a:cubicBezTo>
                  <a:lnTo>
                    <a:pt x="4667" y="1100"/>
                  </a:lnTo>
                  <a:cubicBezTo>
                    <a:pt x="4575" y="1100"/>
                    <a:pt x="4500" y="1174"/>
                    <a:pt x="4500" y="1266"/>
                  </a:cubicBezTo>
                  <a:lnTo>
                    <a:pt x="4500" y="5033"/>
                  </a:lnTo>
                  <a:lnTo>
                    <a:pt x="4033" y="5033"/>
                  </a:lnTo>
                  <a:lnTo>
                    <a:pt x="4033" y="2300"/>
                  </a:lnTo>
                  <a:cubicBezTo>
                    <a:pt x="4033" y="2208"/>
                    <a:pt x="3959" y="2133"/>
                    <a:pt x="3867" y="2133"/>
                  </a:cubicBezTo>
                  <a:lnTo>
                    <a:pt x="2533" y="2133"/>
                  </a:lnTo>
                  <a:cubicBezTo>
                    <a:pt x="2441" y="2133"/>
                    <a:pt x="2367" y="2208"/>
                    <a:pt x="2367" y="2300"/>
                  </a:cubicBezTo>
                  <a:lnTo>
                    <a:pt x="2367" y="5033"/>
                  </a:lnTo>
                  <a:lnTo>
                    <a:pt x="1967" y="5033"/>
                  </a:lnTo>
                  <a:lnTo>
                    <a:pt x="1967" y="3366"/>
                  </a:lnTo>
                  <a:cubicBezTo>
                    <a:pt x="1967" y="3274"/>
                    <a:pt x="1892" y="3200"/>
                    <a:pt x="1800" y="3200"/>
                  </a:cubicBezTo>
                  <a:lnTo>
                    <a:pt x="467" y="3200"/>
                  </a:lnTo>
                  <a:cubicBezTo>
                    <a:pt x="375" y="3200"/>
                    <a:pt x="300" y="3274"/>
                    <a:pt x="300" y="3366"/>
                  </a:cubicBezTo>
                  <a:lnTo>
                    <a:pt x="300" y="5033"/>
                  </a:lnTo>
                  <a:lnTo>
                    <a:pt x="167" y="5033"/>
                  </a:lnTo>
                  <a:cubicBezTo>
                    <a:pt x="75" y="5033"/>
                    <a:pt x="0" y="5108"/>
                    <a:pt x="0" y="5200"/>
                  </a:cubicBezTo>
                  <a:cubicBezTo>
                    <a:pt x="0" y="5292"/>
                    <a:pt x="75" y="5366"/>
                    <a:pt x="167" y="5366"/>
                  </a:cubicBezTo>
                  <a:lnTo>
                    <a:pt x="8367" y="5366"/>
                  </a:lnTo>
                  <a:cubicBezTo>
                    <a:pt x="8459" y="5366"/>
                    <a:pt x="8533" y="5292"/>
                    <a:pt x="8533" y="5200"/>
                  </a:cubicBezTo>
                  <a:cubicBezTo>
                    <a:pt x="8533" y="5108"/>
                    <a:pt x="8459" y="5033"/>
                    <a:pt x="8367" y="50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9" name="Google Shape;139;p6"/>
            <p:cNvSpPr/>
            <p:nvPr/>
          </p:nvSpPr>
          <p:spPr>
            <a:xfrm>
              <a:off x="606" y="1640"/>
              <a:ext cx="13" cy="12"/>
            </a:xfrm>
            <a:custGeom>
              <a:avLst/>
              <a:gdLst/>
              <a:ahLst/>
              <a:cxnLst/>
              <a:rect l="l" t="t" r="r" b="b"/>
              <a:pathLst>
                <a:path w="333" h="333" extrusionOk="0">
                  <a:moveTo>
                    <a:pt x="166" y="333"/>
                  </a:moveTo>
                  <a:cubicBezTo>
                    <a:pt x="210" y="333"/>
                    <a:pt x="253" y="315"/>
                    <a:pt x="284" y="284"/>
                  </a:cubicBezTo>
                  <a:cubicBezTo>
                    <a:pt x="315" y="253"/>
                    <a:pt x="333" y="210"/>
                    <a:pt x="333" y="166"/>
                  </a:cubicBezTo>
                  <a:cubicBezTo>
                    <a:pt x="333" y="122"/>
                    <a:pt x="315" y="79"/>
                    <a:pt x="284" y="48"/>
                  </a:cubicBezTo>
                  <a:cubicBezTo>
                    <a:pt x="253" y="17"/>
                    <a:pt x="210" y="0"/>
                    <a:pt x="166" y="0"/>
                  </a:cubicBezTo>
                  <a:cubicBezTo>
                    <a:pt x="122" y="0"/>
                    <a:pt x="79" y="17"/>
                    <a:pt x="48" y="48"/>
                  </a:cubicBezTo>
                  <a:cubicBezTo>
                    <a:pt x="17" y="79"/>
                    <a:pt x="0" y="122"/>
                    <a:pt x="0" y="166"/>
                  </a:cubicBezTo>
                  <a:cubicBezTo>
                    <a:pt x="0" y="210"/>
                    <a:pt x="17" y="253"/>
                    <a:pt x="48" y="284"/>
                  </a:cubicBezTo>
                  <a:cubicBezTo>
                    <a:pt x="79" y="315"/>
                    <a:pt x="122" y="333"/>
                    <a:pt x="166"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0" name="Google Shape;140;p6"/>
            <p:cNvSpPr/>
            <p:nvPr/>
          </p:nvSpPr>
          <p:spPr>
            <a:xfrm>
              <a:off x="584" y="1419"/>
              <a:ext cx="97" cy="97"/>
            </a:xfrm>
            <a:custGeom>
              <a:avLst/>
              <a:gdLst/>
              <a:ahLst/>
              <a:cxnLst/>
              <a:rect l="l" t="t" r="r" b="b"/>
              <a:pathLst>
                <a:path w="2533" h="2533" extrusionOk="0">
                  <a:moveTo>
                    <a:pt x="1100" y="349"/>
                  </a:moveTo>
                  <a:lnTo>
                    <a:pt x="1100" y="486"/>
                  </a:lnTo>
                  <a:cubicBezTo>
                    <a:pt x="893" y="551"/>
                    <a:pt x="744" y="735"/>
                    <a:pt x="744" y="950"/>
                  </a:cubicBezTo>
                  <a:cubicBezTo>
                    <a:pt x="744" y="1220"/>
                    <a:pt x="979" y="1439"/>
                    <a:pt x="1267" y="1439"/>
                  </a:cubicBezTo>
                  <a:cubicBezTo>
                    <a:pt x="1371" y="1439"/>
                    <a:pt x="1456" y="1509"/>
                    <a:pt x="1456" y="1595"/>
                  </a:cubicBezTo>
                  <a:cubicBezTo>
                    <a:pt x="1456" y="1682"/>
                    <a:pt x="1371" y="1752"/>
                    <a:pt x="1267" y="1752"/>
                  </a:cubicBezTo>
                  <a:cubicBezTo>
                    <a:pt x="1162" y="1752"/>
                    <a:pt x="1078" y="1681"/>
                    <a:pt x="1078" y="1595"/>
                  </a:cubicBezTo>
                  <a:cubicBezTo>
                    <a:pt x="1078" y="1503"/>
                    <a:pt x="1003" y="1429"/>
                    <a:pt x="911" y="1429"/>
                  </a:cubicBezTo>
                  <a:cubicBezTo>
                    <a:pt x="819" y="1429"/>
                    <a:pt x="744" y="1503"/>
                    <a:pt x="744" y="1595"/>
                  </a:cubicBezTo>
                  <a:cubicBezTo>
                    <a:pt x="744" y="1811"/>
                    <a:pt x="893" y="1994"/>
                    <a:pt x="1100" y="2059"/>
                  </a:cubicBezTo>
                  <a:lnTo>
                    <a:pt x="1100" y="2185"/>
                  </a:lnTo>
                  <a:cubicBezTo>
                    <a:pt x="665" y="2106"/>
                    <a:pt x="333" y="1724"/>
                    <a:pt x="333" y="1267"/>
                  </a:cubicBezTo>
                  <a:cubicBezTo>
                    <a:pt x="333" y="809"/>
                    <a:pt x="665" y="427"/>
                    <a:pt x="1100" y="349"/>
                  </a:cubicBezTo>
                  <a:close/>
                  <a:moveTo>
                    <a:pt x="2200" y="1267"/>
                  </a:moveTo>
                  <a:cubicBezTo>
                    <a:pt x="2200" y="1724"/>
                    <a:pt x="1869" y="2106"/>
                    <a:pt x="1433" y="2185"/>
                  </a:cubicBezTo>
                  <a:lnTo>
                    <a:pt x="1433" y="2059"/>
                  </a:lnTo>
                  <a:cubicBezTo>
                    <a:pt x="1640" y="1994"/>
                    <a:pt x="1789" y="1811"/>
                    <a:pt x="1789" y="1595"/>
                  </a:cubicBezTo>
                  <a:cubicBezTo>
                    <a:pt x="1789" y="1326"/>
                    <a:pt x="1555" y="1106"/>
                    <a:pt x="1267" y="1106"/>
                  </a:cubicBezTo>
                  <a:cubicBezTo>
                    <a:pt x="1162" y="1106"/>
                    <a:pt x="1078" y="1036"/>
                    <a:pt x="1078" y="950"/>
                  </a:cubicBezTo>
                  <a:cubicBezTo>
                    <a:pt x="1078" y="864"/>
                    <a:pt x="1162" y="794"/>
                    <a:pt x="1267" y="794"/>
                  </a:cubicBezTo>
                  <a:cubicBezTo>
                    <a:pt x="1371" y="794"/>
                    <a:pt x="1456" y="864"/>
                    <a:pt x="1456" y="950"/>
                  </a:cubicBezTo>
                  <a:cubicBezTo>
                    <a:pt x="1456" y="1042"/>
                    <a:pt x="1530" y="1116"/>
                    <a:pt x="1622" y="1116"/>
                  </a:cubicBezTo>
                  <a:cubicBezTo>
                    <a:pt x="1714" y="1116"/>
                    <a:pt x="1789" y="1042"/>
                    <a:pt x="1789" y="950"/>
                  </a:cubicBezTo>
                  <a:cubicBezTo>
                    <a:pt x="1789" y="735"/>
                    <a:pt x="1640" y="551"/>
                    <a:pt x="1433" y="486"/>
                  </a:cubicBezTo>
                  <a:lnTo>
                    <a:pt x="1433" y="349"/>
                  </a:lnTo>
                  <a:cubicBezTo>
                    <a:pt x="1869" y="427"/>
                    <a:pt x="2200" y="809"/>
                    <a:pt x="2200" y="1267"/>
                  </a:cubicBezTo>
                  <a:close/>
                  <a:moveTo>
                    <a:pt x="1267" y="2533"/>
                  </a:moveTo>
                  <a:cubicBezTo>
                    <a:pt x="1965" y="2533"/>
                    <a:pt x="2533" y="1965"/>
                    <a:pt x="2533" y="1267"/>
                  </a:cubicBezTo>
                  <a:cubicBezTo>
                    <a:pt x="2533" y="568"/>
                    <a:pt x="1965" y="0"/>
                    <a:pt x="1267" y="0"/>
                  </a:cubicBezTo>
                  <a:cubicBezTo>
                    <a:pt x="568" y="0"/>
                    <a:pt x="0" y="568"/>
                    <a:pt x="0" y="1267"/>
                  </a:cubicBezTo>
                  <a:cubicBezTo>
                    <a:pt x="0" y="1965"/>
                    <a:pt x="568" y="2533"/>
                    <a:pt x="1267" y="25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1" name="Google Shape;141;p6"/>
            <p:cNvSpPr/>
            <p:nvPr/>
          </p:nvSpPr>
          <p:spPr>
            <a:xfrm>
              <a:off x="381" y="1502"/>
              <a:ext cx="207" cy="127"/>
            </a:xfrm>
            <a:custGeom>
              <a:avLst/>
              <a:gdLst/>
              <a:ahLst/>
              <a:cxnLst/>
              <a:rect l="l" t="t" r="r" b="b"/>
              <a:pathLst>
                <a:path w="5370" h="3307" extrusionOk="0">
                  <a:moveTo>
                    <a:pt x="183" y="3307"/>
                  </a:moveTo>
                  <a:cubicBezTo>
                    <a:pt x="226" y="3307"/>
                    <a:pt x="268" y="3291"/>
                    <a:pt x="301" y="3258"/>
                  </a:cubicBezTo>
                  <a:lnTo>
                    <a:pt x="1996" y="1564"/>
                  </a:lnTo>
                  <a:lnTo>
                    <a:pt x="2901" y="2469"/>
                  </a:lnTo>
                  <a:cubicBezTo>
                    <a:pt x="2966" y="2534"/>
                    <a:pt x="3072" y="2534"/>
                    <a:pt x="3137" y="2469"/>
                  </a:cubicBezTo>
                  <a:lnTo>
                    <a:pt x="5037" y="569"/>
                  </a:lnTo>
                  <a:lnTo>
                    <a:pt x="5037" y="819"/>
                  </a:lnTo>
                  <a:cubicBezTo>
                    <a:pt x="5037" y="911"/>
                    <a:pt x="5111" y="986"/>
                    <a:pt x="5203" y="986"/>
                  </a:cubicBezTo>
                  <a:cubicBezTo>
                    <a:pt x="5295" y="986"/>
                    <a:pt x="5370" y="911"/>
                    <a:pt x="5370" y="819"/>
                  </a:cubicBezTo>
                  <a:lnTo>
                    <a:pt x="5370" y="167"/>
                  </a:lnTo>
                  <a:cubicBezTo>
                    <a:pt x="5370" y="75"/>
                    <a:pt x="5295" y="0"/>
                    <a:pt x="5203" y="0"/>
                  </a:cubicBezTo>
                  <a:lnTo>
                    <a:pt x="4551" y="0"/>
                  </a:lnTo>
                  <a:cubicBezTo>
                    <a:pt x="4459" y="0"/>
                    <a:pt x="4384" y="75"/>
                    <a:pt x="4384" y="167"/>
                  </a:cubicBezTo>
                  <a:cubicBezTo>
                    <a:pt x="4384" y="259"/>
                    <a:pt x="4459" y="333"/>
                    <a:pt x="4551" y="333"/>
                  </a:cubicBezTo>
                  <a:lnTo>
                    <a:pt x="4801" y="333"/>
                  </a:lnTo>
                  <a:lnTo>
                    <a:pt x="3019" y="2115"/>
                  </a:lnTo>
                  <a:lnTo>
                    <a:pt x="2114" y="1210"/>
                  </a:lnTo>
                  <a:cubicBezTo>
                    <a:pt x="2048" y="1145"/>
                    <a:pt x="1943" y="1145"/>
                    <a:pt x="1878" y="1210"/>
                  </a:cubicBezTo>
                  <a:lnTo>
                    <a:pt x="65" y="3023"/>
                  </a:lnTo>
                  <a:cubicBezTo>
                    <a:pt x="0" y="3088"/>
                    <a:pt x="0" y="3193"/>
                    <a:pt x="65" y="3258"/>
                  </a:cubicBezTo>
                  <a:cubicBezTo>
                    <a:pt x="98" y="3291"/>
                    <a:pt x="141" y="3307"/>
                    <a:pt x="183" y="330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2" name="Google Shape;142;p6"/>
            <p:cNvSpPr/>
            <p:nvPr/>
          </p:nvSpPr>
          <p:spPr>
            <a:xfrm>
              <a:off x="365" y="1633"/>
              <a:ext cx="13" cy="13"/>
            </a:xfrm>
            <a:custGeom>
              <a:avLst/>
              <a:gdLst/>
              <a:ahLst/>
              <a:cxnLst/>
              <a:rect l="l" t="t" r="r" b="b"/>
              <a:pathLst>
                <a:path w="333" h="334" extrusionOk="0">
                  <a:moveTo>
                    <a:pt x="167" y="334"/>
                  </a:moveTo>
                  <a:cubicBezTo>
                    <a:pt x="211" y="334"/>
                    <a:pt x="254" y="316"/>
                    <a:pt x="285" y="285"/>
                  </a:cubicBezTo>
                  <a:cubicBezTo>
                    <a:pt x="316" y="254"/>
                    <a:pt x="333" y="211"/>
                    <a:pt x="333" y="167"/>
                  </a:cubicBezTo>
                  <a:cubicBezTo>
                    <a:pt x="333" y="123"/>
                    <a:pt x="316" y="80"/>
                    <a:pt x="285" y="49"/>
                  </a:cubicBezTo>
                  <a:cubicBezTo>
                    <a:pt x="254" y="18"/>
                    <a:pt x="211" y="0"/>
                    <a:pt x="167" y="0"/>
                  </a:cubicBezTo>
                  <a:cubicBezTo>
                    <a:pt x="123" y="0"/>
                    <a:pt x="80" y="18"/>
                    <a:pt x="49" y="49"/>
                  </a:cubicBezTo>
                  <a:cubicBezTo>
                    <a:pt x="18" y="80"/>
                    <a:pt x="0" y="123"/>
                    <a:pt x="0" y="167"/>
                  </a:cubicBezTo>
                  <a:cubicBezTo>
                    <a:pt x="0" y="211"/>
                    <a:pt x="18" y="254"/>
                    <a:pt x="49" y="285"/>
                  </a:cubicBezTo>
                  <a:cubicBezTo>
                    <a:pt x="80" y="316"/>
                    <a:pt x="123" y="334"/>
                    <a:pt x="167" y="33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43" name="Google Shape;143;p6"/>
          <p:cNvGrpSpPr/>
          <p:nvPr/>
        </p:nvGrpSpPr>
        <p:grpSpPr>
          <a:xfrm>
            <a:off x="9139861" y="1101387"/>
            <a:ext cx="506413" cy="520700"/>
            <a:chOff x="349" y="891"/>
            <a:chExt cx="319" cy="328"/>
          </a:xfrm>
        </p:grpSpPr>
        <p:sp>
          <p:nvSpPr>
            <p:cNvPr id="144" name="Google Shape;144;p6"/>
            <p:cNvSpPr/>
            <p:nvPr/>
          </p:nvSpPr>
          <p:spPr>
            <a:xfrm>
              <a:off x="621" y="1101"/>
              <a:ext cx="13" cy="13"/>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5" name="Google Shape;145;p6"/>
            <p:cNvSpPr/>
            <p:nvPr/>
          </p:nvSpPr>
          <p:spPr>
            <a:xfrm>
              <a:off x="377" y="1101"/>
              <a:ext cx="13" cy="13"/>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6" name="Google Shape;146;p6"/>
            <p:cNvSpPr/>
            <p:nvPr/>
          </p:nvSpPr>
          <p:spPr>
            <a:xfrm>
              <a:off x="349" y="891"/>
              <a:ext cx="319" cy="328"/>
            </a:xfrm>
            <a:custGeom>
              <a:avLst/>
              <a:gdLst/>
              <a:ahLst/>
              <a:cxnLst/>
              <a:rect l="l" t="t" r="r" b="b"/>
              <a:pathLst>
                <a:path w="8277" h="8533" extrusionOk="0">
                  <a:moveTo>
                    <a:pt x="2482" y="5094"/>
                  </a:moveTo>
                  <a:lnTo>
                    <a:pt x="2482" y="3478"/>
                  </a:lnTo>
                  <a:cubicBezTo>
                    <a:pt x="2482" y="3190"/>
                    <a:pt x="2566" y="2909"/>
                    <a:pt x="2725" y="2666"/>
                  </a:cubicBezTo>
                  <a:cubicBezTo>
                    <a:pt x="3016" y="2221"/>
                    <a:pt x="3514" y="1956"/>
                    <a:pt x="4057" y="1956"/>
                  </a:cubicBezTo>
                  <a:cubicBezTo>
                    <a:pt x="4602" y="1956"/>
                    <a:pt x="5100" y="2222"/>
                    <a:pt x="5391" y="2668"/>
                  </a:cubicBezTo>
                  <a:cubicBezTo>
                    <a:pt x="5549" y="2910"/>
                    <a:pt x="5632" y="3191"/>
                    <a:pt x="5632" y="3478"/>
                  </a:cubicBezTo>
                  <a:lnTo>
                    <a:pt x="5632" y="5094"/>
                  </a:lnTo>
                  <a:cubicBezTo>
                    <a:pt x="5632" y="5381"/>
                    <a:pt x="5411" y="5619"/>
                    <a:pt x="5123" y="5659"/>
                  </a:cubicBezTo>
                  <a:lnTo>
                    <a:pt x="5123" y="3534"/>
                  </a:lnTo>
                  <a:cubicBezTo>
                    <a:pt x="5123" y="3442"/>
                    <a:pt x="5048" y="3368"/>
                    <a:pt x="4956" y="3368"/>
                  </a:cubicBezTo>
                  <a:cubicBezTo>
                    <a:pt x="4864" y="3368"/>
                    <a:pt x="4790" y="3442"/>
                    <a:pt x="4790" y="3534"/>
                  </a:cubicBezTo>
                  <a:lnTo>
                    <a:pt x="4790" y="8200"/>
                  </a:lnTo>
                  <a:lnTo>
                    <a:pt x="4196" y="8200"/>
                  </a:lnTo>
                  <a:lnTo>
                    <a:pt x="4196" y="5881"/>
                  </a:lnTo>
                  <a:cubicBezTo>
                    <a:pt x="4196" y="5789"/>
                    <a:pt x="4121" y="5714"/>
                    <a:pt x="4029" y="5714"/>
                  </a:cubicBezTo>
                  <a:cubicBezTo>
                    <a:pt x="3937" y="5714"/>
                    <a:pt x="3863" y="5789"/>
                    <a:pt x="3863" y="5881"/>
                  </a:cubicBezTo>
                  <a:lnTo>
                    <a:pt x="3863" y="8200"/>
                  </a:lnTo>
                  <a:lnTo>
                    <a:pt x="3353" y="8200"/>
                  </a:lnTo>
                  <a:lnTo>
                    <a:pt x="3353" y="3534"/>
                  </a:lnTo>
                  <a:cubicBezTo>
                    <a:pt x="3353" y="3442"/>
                    <a:pt x="3278" y="3368"/>
                    <a:pt x="3186" y="3368"/>
                  </a:cubicBezTo>
                  <a:cubicBezTo>
                    <a:pt x="3094" y="3368"/>
                    <a:pt x="3020" y="3442"/>
                    <a:pt x="3020" y="3534"/>
                  </a:cubicBezTo>
                  <a:lnTo>
                    <a:pt x="3020" y="5662"/>
                  </a:lnTo>
                  <a:cubicBezTo>
                    <a:pt x="2719" y="5634"/>
                    <a:pt x="2482" y="5390"/>
                    <a:pt x="2482" y="5094"/>
                  </a:cubicBezTo>
                  <a:close/>
                  <a:moveTo>
                    <a:pt x="4005" y="333"/>
                  </a:moveTo>
                  <a:cubicBezTo>
                    <a:pt x="4360" y="333"/>
                    <a:pt x="4649" y="623"/>
                    <a:pt x="4649" y="978"/>
                  </a:cubicBezTo>
                  <a:cubicBezTo>
                    <a:pt x="4649" y="1333"/>
                    <a:pt x="4360" y="1622"/>
                    <a:pt x="4005" y="1622"/>
                  </a:cubicBezTo>
                  <a:cubicBezTo>
                    <a:pt x="3649" y="1622"/>
                    <a:pt x="3360" y="1333"/>
                    <a:pt x="3360" y="978"/>
                  </a:cubicBezTo>
                  <a:cubicBezTo>
                    <a:pt x="3360" y="623"/>
                    <a:pt x="3649" y="333"/>
                    <a:pt x="4005" y="333"/>
                  </a:cubicBezTo>
                  <a:close/>
                  <a:moveTo>
                    <a:pt x="8110" y="8200"/>
                  </a:moveTo>
                  <a:lnTo>
                    <a:pt x="6679" y="8200"/>
                  </a:lnTo>
                  <a:lnTo>
                    <a:pt x="6670" y="4104"/>
                  </a:lnTo>
                  <a:cubicBezTo>
                    <a:pt x="6670" y="4012"/>
                    <a:pt x="6595" y="3937"/>
                    <a:pt x="6503" y="3937"/>
                  </a:cubicBezTo>
                  <a:lnTo>
                    <a:pt x="6503" y="3937"/>
                  </a:lnTo>
                  <a:cubicBezTo>
                    <a:pt x="6411" y="3938"/>
                    <a:pt x="6336" y="4012"/>
                    <a:pt x="6337" y="4104"/>
                  </a:cubicBezTo>
                  <a:lnTo>
                    <a:pt x="6345" y="8200"/>
                  </a:lnTo>
                  <a:lnTo>
                    <a:pt x="5861" y="8200"/>
                  </a:lnTo>
                  <a:lnTo>
                    <a:pt x="5857" y="6377"/>
                  </a:lnTo>
                  <a:cubicBezTo>
                    <a:pt x="5857" y="6286"/>
                    <a:pt x="5782" y="6211"/>
                    <a:pt x="5690" y="6211"/>
                  </a:cubicBezTo>
                  <a:lnTo>
                    <a:pt x="5690" y="6211"/>
                  </a:lnTo>
                  <a:cubicBezTo>
                    <a:pt x="5598" y="6211"/>
                    <a:pt x="5523" y="6286"/>
                    <a:pt x="5523" y="6378"/>
                  </a:cubicBezTo>
                  <a:lnTo>
                    <a:pt x="5528" y="8200"/>
                  </a:lnTo>
                  <a:lnTo>
                    <a:pt x="5123" y="8200"/>
                  </a:lnTo>
                  <a:lnTo>
                    <a:pt x="5123" y="5994"/>
                  </a:lnTo>
                  <a:cubicBezTo>
                    <a:pt x="5595" y="5952"/>
                    <a:pt x="5966" y="5564"/>
                    <a:pt x="5966" y="5094"/>
                  </a:cubicBezTo>
                  <a:lnTo>
                    <a:pt x="5966" y="3478"/>
                  </a:lnTo>
                  <a:cubicBezTo>
                    <a:pt x="5966" y="3221"/>
                    <a:pt x="5911" y="2970"/>
                    <a:pt x="5807" y="2737"/>
                  </a:cubicBezTo>
                  <a:cubicBezTo>
                    <a:pt x="6136" y="2759"/>
                    <a:pt x="6443" y="2893"/>
                    <a:pt x="6678" y="3121"/>
                  </a:cubicBezTo>
                  <a:cubicBezTo>
                    <a:pt x="6936" y="3370"/>
                    <a:pt x="7079" y="3701"/>
                    <a:pt x="7080" y="4053"/>
                  </a:cubicBezTo>
                  <a:lnTo>
                    <a:pt x="7083" y="5002"/>
                  </a:lnTo>
                  <a:cubicBezTo>
                    <a:pt x="7083" y="5094"/>
                    <a:pt x="7158" y="5168"/>
                    <a:pt x="7249" y="5168"/>
                  </a:cubicBezTo>
                  <a:lnTo>
                    <a:pt x="7250" y="5168"/>
                  </a:lnTo>
                  <a:cubicBezTo>
                    <a:pt x="7342" y="5168"/>
                    <a:pt x="7416" y="5093"/>
                    <a:pt x="7416" y="5001"/>
                  </a:cubicBezTo>
                  <a:lnTo>
                    <a:pt x="7413" y="4053"/>
                  </a:lnTo>
                  <a:cubicBezTo>
                    <a:pt x="7412" y="3609"/>
                    <a:pt x="7233" y="3193"/>
                    <a:pt x="6910" y="2881"/>
                  </a:cubicBezTo>
                  <a:cubicBezTo>
                    <a:pt x="6725" y="2702"/>
                    <a:pt x="6506" y="2570"/>
                    <a:pt x="6267" y="2490"/>
                  </a:cubicBezTo>
                  <a:cubicBezTo>
                    <a:pt x="6436" y="2329"/>
                    <a:pt x="6542" y="2101"/>
                    <a:pt x="6541" y="1850"/>
                  </a:cubicBezTo>
                  <a:cubicBezTo>
                    <a:pt x="6540" y="1364"/>
                    <a:pt x="6145" y="970"/>
                    <a:pt x="5659" y="970"/>
                  </a:cubicBezTo>
                  <a:lnTo>
                    <a:pt x="5657" y="970"/>
                  </a:lnTo>
                  <a:cubicBezTo>
                    <a:pt x="5516" y="970"/>
                    <a:pt x="5375" y="1005"/>
                    <a:pt x="5251" y="1070"/>
                  </a:cubicBezTo>
                  <a:cubicBezTo>
                    <a:pt x="5169" y="1112"/>
                    <a:pt x="5138" y="1213"/>
                    <a:pt x="5180" y="1295"/>
                  </a:cubicBezTo>
                  <a:cubicBezTo>
                    <a:pt x="5223" y="1376"/>
                    <a:pt x="5324" y="1408"/>
                    <a:pt x="5405" y="1365"/>
                  </a:cubicBezTo>
                  <a:cubicBezTo>
                    <a:pt x="5484" y="1324"/>
                    <a:pt x="5569" y="1303"/>
                    <a:pt x="5658" y="1303"/>
                  </a:cubicBezTo>
                  <a:cubicBezTo>
                    <a:pt x="5961" y="1303"/>
                    <a:pt x="6207" y="1548"/>
                    <a:pt x="6208" y="1850"/>
                  </a:cubicBezTo>
                  <a:cubicBezTo>
                    <a:pt x="6209" y="2153"/>
                    <a:pt x="5963" y="2400"/>
                    <a:pt x="5660" y="2400"/>
                  </a:cubicBezTo>
                  <a:cubicBezTo>
                    <a:pt x="5653" y="2400"/>
                    <a:pt x="5646" y="2401"/>
                    <a:pt x="5639" y="2402"/>
                  </a:cubicBezTo>
                  <a:cubicBezTo>
                    <a:pt x="5630" y="2402"/>
                    <a:pt x="5622" y="2402"/>
                    <a:pt x="5613" y="2403"/>
                  </a:cubicBezTo>
                  <a:cubicBezTo>
                    <a:pt x="5372" y="2073"/>
                    <a:pt x="5034" y="1834"/>
                    <a:pt x="4649" y="1713"/>
                  </a:cubicBezTo>
                  <a:cubicBezTo>
                    <a:pt x="4853" y="1534"/>
                    <a:pt x="4983" y="1271"/>
                    <a:pt x="4983" y="978"/>
                  </a:cubicBezTo>
                  <a:cubicBezTo>
                    <a:pt x="4983" y="439"/>
                    <a:pt x="4544" y="0"/>
                    <a:pt x="4005" y="0"/>
                  </a:cubicBezTo>
                  <a:cubicBezTo>
                    <a:pt x="3465" y="0"/>
                    <a:pt x="3027" y="439"/>
                    <a:pt x="3027" y="978"/>
                  </a:cubicBezTo>
                  <a:cubicBezTo>
                    <a:pt x="3027" y="1285"/>
                    <a:pt x="3169" y="1559"/>
                    <a:pt x="3391" y="1738"/>
                  </a:cubicBezTo>
                  <a:cubicBezTo>
                    <a:pt x="3037" y="1866"/>
                    <a:pt x="2728" y="2095"/>
                    <a:pt x="2503" y="2402"/>
                  </a:cubicBezTo>
                  <a:cubicBezTo>
                    <a:pt x="2476" y="2401"/>
                    <a:pt x="2450" y="2400"/>
                    <a:pt x="2424" y="2400"/>
                  </a:cubicBezTo>
                  <a:cubicBezTo>
                    <a:pt x="2411" y="2400"/>
                    <a:pt x="2399" y="2400"/>
                    <a:pt x="2386" y="2401"/>
                  </a:cubicBezTo>
                  <a:cubicBezTo>
                    <a:pt x="2383" y="2400"/>
                    <a:pt x="2380" y="2400"/>
                    <a:pt x="2377" y="2400"/>
                  </a:cubicBezTo>
                  <a:cubicBezTo>
                    <a:pt x="2075" y="2400"/>
                    <a:pt x="1829" y="2154"/>
                    <a:pt x="1829" y="1851"/>
                  </a:cubicBezTo>
                  <a:cubicBezTo>
                    <a:pt x="1829" y="1549"/>
                    <a:pt x="2075" y="1303"/>
                    <a:pt x="2377" y="1303"/>
                  </a:cubicBezTo>
                  <a:cubicBezTo>
                    <a:pt x="2469" y="1303"/>
                    <a:pt x="2559" y="1326"/>
                    <a:pt x="2639" y="1369"/>
                  </a:cubicBezTo>
                  <a:cubicBezTo>
                    <a:pt x="2720" y="1413"/>
                    <a:pt x="2821" y="1383"/>
                    <a:pt x="2865" y="1302"/>
                  </a:cubicBezTo>
                  <a:cubicBezTo>
                    <a:pt x="2909" y="1221"/>
                    <a:pt x="2879" y="1120"/>
                    <a:pt x="2798" y="1076"/>
                  </a:cubicBezTo>
                  <a:cubicBezTo>
                    <a:pt x="2670" y="1006"/>
                    <a:pt x="2524" y="969"/>
                    <a:pt x="2377" y="969"/>
                  </a:cubicBezTo>
                  <a:cubicBezTo>
                    <a:pt x="1891" y="969"/>
                    <a:pt x="1495" y="1365"/>
                    <a:pt x="1495" y="1851"/>
                  </a:cubicBezTo>
                  <a:cubicBezTo>
                    <a:pt x="1495" y="2116"/>
                    <a:pt x="1613" y="2354"/>
                    <a:pt x="1798" y="2516"/>
                  </a:cubicBezTo>
                  <a:cubicBezTo>
                    <a:pt x="1168" y="2759"/>
                    <a:pt x="721" y="3358"/>
                    <a:pt x="721" y="4056"/>
                  </a:cubicBezTo>
                  <a:lnTo>
                    <a:pt x="721" y="5002"/>
                  </a:lnTo>
                  <a:cubicBezTo>
                    <a:pt x="721" y="5094"/>
                    <a:pt x="796" y="5168"/>
                    <a:pt x="888" y="5168"/>
                  </a:cubicBezTo>
                  <a:cubicBezTo>
                    <a:pt x="980" y="5168"/>
                    <a:pt x="1054" y="5094"/>
                    <a:pt x="1054" y="5002"/>
                  </a:cubicBezTo>
                  <a:lnTo>
                    <a:pt x="1054" y="4056"/>
                  </a:lnTo>
                  <a:cubicBezTo>
                    <a:pt x="1054" y="3365"/>
                    <a:pt x="1606" y="2796"/>
                    <a:pt x="2307" y="2739"/>
                  </a:cubicBezTo>
                  <a:cubicBezTo>
                    <a:pt x="2203" y="2971"/>
                    <a:pt x="2149" y="3222"/>
                    <a:pt x="2149" y="3478"/>
                  </a:cubicBezTo>
                  <a:lnTo>
                    <a:pt x="2149" y="5094"/>
                  </a:lnTo>
                  <a:cubicBezTo>
                    <a:pt x="2149" y="5574"/>
                    <a:pt x="2535" y="5968"/>
                    <a:pt x="3020" y="5996"/>
                  </a:cubicBezTo>
                  <a:lnTo>
                    <a:pt x="3020" y="8200"/>
                  </a:lnTo>
                  <a:lnTo>
                    <a:pt x="2566" y="8200"/>
                  </a:lnTo>
                  <a:lnTo>
                    <a:pt x="2566" y="6378"/>
                  </a:lnTo>
                  <a:cubicBezTo>
                    <a:pt x="2566" y="6286"/>
                    <a:pt x="2491" y="6211"/>
                    <a:pt x="2399" y="6211"/>
                  </a:cubicBezTo>
                  <a:cubicBezTo>
                    <a:pt x="2307" y="6211"/>
                    <a:pt x="2232" y="6286"/>
                    <a:pt x="2232" y="6378"/>
                  </a:cubicBezTo>
                  <a:lnTo>
                    <a:pt x="2232" y="8200"/>
                  </a:lnTo>
                  <a:lnTo>
                    <a:pt x="1822" y="8200"/>
                  </a:lnTo>
                  <a:lnTo>
                    <a:pt x="1822" y="4106"/>
                  </a:lnTo>
                  <a:cubicBezTo>
                    <a:pt x="1822" y="4014"/>
                    <a:pt x="1748" y="3939"/>
                    <a:pt x="1656" y="3939"/>
                  </a:cubicBezTo>
                  <a:cubicBezTo>
                    <a:pt x="1564" y="3939"/>
                    <a:pt x="1489" y="4014"/>
                    <a:pt x="1489" y="4106"/>
                  </a:cubicBezTo>
                  <a:lnTo>
                    <a:pt x="1489" y="8200"/>
                  </a:lnTo>
                  <a:lnTo>
                    <a:pt x="167" y="8200"/>
                  </a:lnTo>
                  <a:cubicBezTo>
                    <a:pt x="75" y="8200"/>
                    <a:pt x="0" y="8275"/>
                    <a:pt x="0" y="8367"/>
                  </a:cubicBezTo>
                  <a:cubicBezTo>
                    <a:pt x="0" y="8459"/>
                    <a:pt x="75" y="8533"/>
                    <a:pt x="167" y="8533"/>
                  </a:cubicBezTo>
                  <a:lnTo>
                    <a:pt x="8110" y="8533"/>
                  </a:lnTo>
                  <a:cubicBezTo>
                    <a:pt x="8202" y="8533"/>
                    <a:pt x="8277" y="8459"/>
                    <a:pt x="8277" y="8367"/>
                  </a:cubicBezTo>
                  <a:cubicBezTo>
                    <a:pt x="8277" y="8275"/>
                    <a:pt x="8202" y="8200"/>
                    <a:pt x="8110" y="820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47" name="Google Shape;147;p6"/>
          <p:cNvSpPr/>
          <p:nvPr/>
        </p:nvSpPr>
        <p:spPr>
          <a:xfrm>
            <a:off x="2800595" y="4556920"/>
            <a:ext cx="3765976" cy="2301080"/>
          </a:xfrm>
          <a:custGeom>
            <a:avLst/>
            <a:gdLst/>
            <a:ahLst/>
            <a:cxnLst/>
            <a:rect l="l" t="t" r="r" b="b"/>
            <a:pathLst>
              <a:path w="3765976" h="2301080" extrusionOk="0">
                <a:moveTo>
                  <a:pt x="1882988" y="0"/>
                </a:moveTo>
                <a:cubicBezTo>
                  <a:pt x="2922934" y="0"/>
                  <a:pt x="3765976" y="843042"/>
                  <a:pt x="3765976" y="1882988"/>
                </a:cubicBezTo>
                <a:cubicBezTo>
                  <a:pt x="3765976" y="2012982"/>
                  <a:pt x="3752804" y="2139898"/>
                  <a:pt x="3727721" y="2262476"/>
                </a:cubicBezTo>
                <a:lnTo>
                  <a:pt x="3717795" y="2301080"/>
                </a:lnTo>
                <a:lnTo>
                  <a:pt x="3240354" y="2301080"/>
                </a:lnTo>
                <a:lnTo>
                  <a:pt x="3274266" y="2169194"/>
                </a:lnTo>
                <a:cubicBezTo>
                  <a:pt x="3293183" y="2076747"/>
                  <a:pt x="3303118" y="1981028"/>
                  <a:pt x="3303118" y="1882988"/>
                </a:cubicBezTo>
                <a:cubicBezTo>
                  <a:pt x="3303118" y="1098673"/>
                  <a:pt x="2667304" y="462859"/>
                  <a:pt x="1882988" y="462859"/>
                </a:cubicBezTo>
                <a:cubicBezTo>
                  <a:pt x="1098673" y="462859"/>
                  <a:pt x="462859" y="1098673"/>
                  <a:pt x="462859" y="1882988"/>
                </a:cubicBezTo>
                <a:cubicBezTo>
                  <a:pt x="462859" y="1981028"/>
                  <a:pt x="472793" y="2076747"/>
                  <a:pt x="491711" y="2169194"/>
                </a:cubicBezTo>
                <a:lnTo>
                  <a:pt x="525622" y="2301080"/>
                </a:lnTo>
                <a:lnTo>
                  <a:pt x="48182" y="2301080"/>
                </a:lnTo>
                <a:lnTo>
                  <a:pt x="38256" y="2262476"/>
                </a:lnTo>
                <a:cubicBezTo>
                  <a:pt x="13173" y="2139898"/>
                  <a:pt x="0" y="2012982"/>
                  <a:pt x="0" y="1882988"/>
                </a:cubicBezTo>
                <a:cubicBezTo>
                  <a:pt x="0" y="843042"/>
                  <a:pt x="843042" y="0"/>
                  <a:pt x="1882988" y="0"/>
                </a:cubicBezTo>
                <a:close/>
              </a:path>
            </a:pathLst>
          </a:custGeom>
          <a:solidFill>
            <a:srgbClr val="1452A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38" name="Google Shape;168;p8">
            <a:extLst>
              <a:ext uri="{FF2B5EF4-FFF2-40B4-BE49-F238E27FC236}">
                <a16:creationId xmlns:a16="http://schemas.microsoft.com/office/drawing/2014/main" id="{0BA32F28-6240-4EEB-B099-2030231A9E3C}"/>
              </a:ext>
            </a:extLst>
          </p:cNvPr>
          <p:cNvGrpSpPr/>
          <p:nvPr/>
        </p:nvGrpSpPr>
        <p:grpSpPr>
          <a:xfrm>
            <a:off x="9033680" y="5510701"/>
            <a:ext cx="629874" cy="629874"/>
            <a:chOff x="4316" y="782"/>
            <a:chExt cx="271" cy="271"/>
          </a:xfrm>
        </p:grpSpPr>
        <p:sp>
          <p:nvSpPr>
            <p:cNvPr id="39" name="Google Shape;169;p8">
              <a:extLst>
                <a:ext uri="{FF2B5EF4-FFF2-40B4-BE49-F238E27FC236}">
                  <a16:creationId xmlns:a16="http://schemas.microsoft.com/office/drawing/2014/main" id="{B4DCB356-742F-4FE1-84FE-B4ACB31C6416}"/>
                </a:ext>
              </a:extLst>
            </p:cNvPr>
            <p:cNvSpPr/>
            <p:nvPr/>
          </p:nvSpPr>
          <p:spPr>
            <a:xfrm>
              <a:off x="4415" y="838"/>
              <a:ext cx="10" cy="11"/>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 name="Google Shape;170;p8">
              <a:extLst>
                <a:ext uri="{FF2B5EF4-FFF2-40B4-BE49-F238E27FC236}">
                  <a16:creationId xmlns:a16="http://schemas.microsoft.com/office/drawing/2014/main" id="{45ED2753-86E3-442A-A939-3DE39B8D2DDB}"/>
                </a:ext>
              </a:extLst>
            </p:cNvPr>
            <p:cNvSpPr/>
            <p:nvPr/>
          </p:nvSpPr>
          <p:spPr>
            <a:xfrm>
              <a:off x="4415" y="881"/>
              <a:ext cx="10" cy="1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1" name="Google Shape;171;p8">
              <a:extLst>
                <a:ext uri="{FF2B5EF4-FFF2-40B4-BE49-F238E27FC236}">
                  <a16:creationId xmlns:a16="http://schemas.microsoft.com/office/drawing/2014/main" id="{EA6E3604-D96D-4585-944E-4FE9144C225A}"/>
                </a:ext>
              </a:extLst>
            </p:cNvPr>
            <p:cNvSpPr/>
            <p:nvPr/>
          </p:nvSpPr>
          <p:spPr>
            <a:xfrm>
              <a:off x="4316" y="782"/>
              <a:ext cx="271" cy="271"/>
            </a:xfrm>
            <a:custGeom>
              <a:avLst/>
              <a:gdLst/>
              <a:ahLst/>
              <a:cxnLst/>
              <a:rect l="l" t="t" r="r" b="b"/>
              <a:pathLst>
                <a:path w="8533" h="8533" extrusionOk="0">
                  <a:moveTo>
                    <a:pt x="500" y="333"/>
                  </a:moveTo>
                  <a:lnTo>
                    <a:pt x="8033" y="333"/>
                  </a:lnTo>
                  <a:cubicBezTo>
                    <a:pt x="8125" y="333"/>
                    <a:pt x="8200" y="408"/>
                    <a:pt x="8200" y="500"/>
                  </a:cubicBezTo>
                  <a:cubicBezTo>
                    <a:pt x="8200" y="592"/>
                    <a:pt x="8125" y="667"/>
                    <a:pt x="8033" y="667"/>
                  </a:cubicBezTo>
                  <a:lnTo>
                    <a:pt x="500" y="667"/>
                  </a:lnTo>
                  <a:cubicBezTo>
                    <a:pt x="408" y="667"/>
                    <a:pt x="333" y="592"/>
                    <a:pt x="333" y="500"/>
                  </a:cubicBezTo>
                  <a:cubicBezTo>
                    <a:pt x="333" y="408"/>
                    <a:pt x="408" y="333"/>
                    <a:pt x="500" y="333"/>
                  </a:cubicBezTo>
                  <a:close/>
                  <a:moveTo>
                    <a:pt x="7700" y="6200"/>
                  </a:moveTo>
                  <a:lnTo>
                    <a:pt x="833" y="6200"/>
                  </a:lnTo>
                  <a:cubicBezTo>
                    <a:pt x="741" y="6200"/>
                    <a:pt x="667" y="6125"/>
                    <a:pt x="667" y="6033"/>
                  </a:cubicBezTo>
                  <a:lnTo>
                    <a:pt x="667" y="1000"/>
                  </a:lnTo>
                  <a:lnTo>
                    <a:pt x="7867" y="1000"/>
                  </a:lnTo>
                  <a:lnTo>
                    <a:pt x="7867" y="6033"/>
                  </a:lnTo>
                  <a:cubicBezTo>
                    <a:pt x="7867" y="6125"/>
                    <a:pt x="7792" y="6200"/>
                    <a:pt x="7700" y="6200"/>
                  </a:cubicBezTo>
                  <a:close/>
                  <a:moveTo>
                    <a:pt x="4267" y="8200"/>
                  </a:moveTo>
                  <a:cubicBezTo>
                    <a:pt x="4175" y="8200"/>
                    <a:pt x="4100" y="8125"/>
                    <a:pt x="4100" y="8033"/>
                  </a:cubicBezTo>
                  <a:cubicBezTo>
                    <a:pt x="4100" y="7941"/>
                    <a:pt x="4175" y="7867"/>
                    <a:pt x="4267" y="7867"/>
                  </a:cubicBezTo>
                  <a:cubicBezTo>
                    <a:pt x="4359" y="7867"/>
                    <a:pt x="4433" y="7941"/>
                    <a:pt x="4433" y="8033"/>
                  </a:cubicBezTo>
                  <a:cubicBezTo>
                    <a:pt x="4433" y="8125"/>
                    <a:pt x="4359" y="8200"/>
                    <a:pt x="4267" y="8200"/>
                  </a:cubicBezTo>
                  <a:close/>
                  <a:moveTo>
                    <a:pt x="333" y="971"/>
                  </a:moveTo>
                  <a:lnTo>
                    <a:pt x="333" y="6033"/>
                  </a:lnTo>
                  <a:cubicBezTo>
                    <a:pt x="333" y="6309"/>
                    <a:pt x="558" y="6533"/>
                    <a:pt x="833" y="6533"/>
                  </a:cubicBezTo>
                  <a:lnTo>
                    <a:pt x="4100" y="6533"/>
                  </a:lnTo>
                  <a:lnTo>
                    <a:pt x="4100" y="7562"/>
                  </a:lnTo>
                  <a:cubicBezTo>
                    <a:pt x="3906" y="7631"/>
                    <a:pt x="3767" y="7816"/>
                    <a:pt x="3767" y="8033"/>
                  </a:cubicBezTo>
                  <a:cubicBezTo>
                    <a:pt x="3767" y="8309"/>
                    <a:pt x="3991" y="8533"/>
                    <a:pt x="4267" y="8533"/>
                  </a:cubicBezTo>
                  <a:cubicBezTo>
                    <a:pt x="4542" y="8533"/>
                    <a:pt x="4767" y="8309"/>
                    <a:pt x="4767" y="8033"/>
                  </a:cubicBezTo>
                  <a:cubicBezTo>
                    <a:pt x="4767" y="7816"/>
                    <a:pt x="4627" y="7631"/>
                    <a:pt x="4433" y="7562"/>
                  </a:cubicBezTo>
                  <a:lnTo>
                    <a:pt x="4433" y="6533"/>
                  </a:lnTo>
                  <a:lnTo>
                    <a:pt x="7700" y="6533"/>
                  </a:lnTo>
                  <a:cubicBezTo>
                    <a:pt x="7976" y="6533"/>
                    <a:pt x="8200" y="6309"/>
                    <a:pt x="8200" y="6033"/>
                  </a:cubicBezTo>
                  <a:lnTo>
                    <a:pt x="8200" y="971"/>
                  </a:lnTo>
                  <a:cubicBezTo>
                    <a:pt x="8394" y="903"/>
                    <a:pt x="8533" y="717"/>
                    <a:pt x="8533" y="500"/>
                  </a:cubicBezTo>
                  <a:cubicBezTo>
                    <a:pt x="8533" y="224"/>
                    <a:pt x="8309" y="0"/>
                    <a:pt x="8033" y="0"/>
                  </a:cubicBezTo>
                  <a:lnTo>
                    <a:pt x="500" y="0"/>
                  </a:lnTo>
                  <a:cubicBezTo>
                    <a:pt x="224" y="0"/>
                    <a:pt x="0" y="224"/>
                    <a:pt x="0" y="500"/>
                  </a:cubicBezTo>
                  <a:cubicBezTo>
                    <a:pt x="0" y="717"/>
                    <a:pt x="139" y="903"/>
                    <a:pt x="333" y="971"/>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2" name="Google Shape;172;p8">
              <a:extLst>
                <a:ext uri="{FF2B5EF4-FFF2-40B4-BE49-F238E27FC236}">
                  <a16:creationId xmlns:a16="http://schemas.microsoft.com/office/drawing/2014/main" id="{4E9C8BD9-2466-44E4-BED7-9CA59CA19548}"/>
                </a:ext>
              </a:extLst>
            </p:cNvPr>
            <p:cNvSpPr/>
            <p:nvPr/>
          </p:nvSpPr>
          <p:spPr>
            <a:xfrm>
              <a:off x="4358" y="838"/>
              <a:ext cx="46" cy="11"/>
            </a:xfrm>
            <a:custGeom>
              <a:avLst/>
              <a:gdLst/>
              <a:ahLst/>
              <a:cxnLst/>
              <a:rect l="l" t="t" r="r" b="b"/>
              <a:pathLst>
                <a:path w="1434" h="333" extrusionOk="0">
                  <a:moveTo>
                    <a:pt x="167" y="333"/>
                  </a:moveTo>
                  <a:lnTo>
                    <a:pt x="1267" y="333"/>
                  </a:lnTo>
                  <a:cubicBezTo>
                    <a:pt x="1359" y="333"/>
                    <a:pt x="1434" y="258"/>
                    <a:pt x="1434" y="166"/>
                  </a:cubicBezTo>
                  <a:cubicBezTo>
                    <a:pt x="1434" y="74"/>
                    <a:pt x="1359" y="0"/>
                    <a:pt x="1267" y="0"/>
                  </a:cubicBezTo>
                  <a:lnTo>
                    <a:pt x="167" y="0"/>
                  </a:lnTo>
                  <a:cubicBezTo>
                    <a:pt x="75" y="0"/>
                    <a:pt x="0" y="74"/>
                    <a:pt x="0" y="166"/>
                  </a:cubicBezTo>
                  <a:cubicBezTo>
                    <a:pt x="0" y="258"/>
                    <a:pt x="75" y="333"/>
                    <a:pt x="167"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 name="Google Shape;173;p8">
              <a:extLst>
                <a:ext uri="{FF2B5EF4-FFF2-40B4-BE49-F238E27FC236}">
                  <a16:creationId xmlns:a16="http://schemas.microsoft.com/office/drawing/2014/main" id="{D11C71B3-60E1-4E3D-B03E-844655939895}"/>
                </a:ext>
              </a:extLst>
            </p:cNvPr>
            <p:cNvSpPr/>
            <p:nvPr/>
          </p:nvSpPr>
          <p:spPr>
            <a:xfrm>
              <a:off x="4358" y="859"/>
              <a:ext cx="67" cy="11"/>
            </a:xfrm>
            <a:custGeom>
              <a:avLst/>
              <a:gdLst/>
              <a:ahLst/>
              <a:cxnLst/>
              <a:rect l="l" t="t" r="r" b="b"/>
              <a:pathLst>
                <a:path w="2100" h="334" extrusionOk="0">
                  <a:moveTo>
                    <a:pt x="167" y="334"/>
                  </a:moveTo>
                  <a:lnTo>
                    <a:pt x="1934" y="334"/>
                  </a:lnTo>
                  <a:cubicBezTo>
                    <a:pt x="2026" y="334"/>
                    <a:pt x="2100" y="259"/>
                    <a:pt x="2100" y="167"/>
                  </a:cubicBezTo>
                  <a:cubicBezTo>
                    <a:pt x="2100" y="75"/>
                    <a:pt x="2026" y="0"/>
                    <a:pt x="1934" y="0"/>
                  </a:cubicBezTo>
                  <a:lnTo>
                    <a:pt x="167" y="0"/>
                  </a:lnTo>
                  <a:cubicBezTo>
                    <a:pt x="75" y="0"/>
                    <a:pt x="0" y="75"/>
                    <a:pt x="0" y="167"/>
                  </a:cubicBezTo>
                  <a:cubicBezTo>
                    <a:pt x="0" y="259"/>
                    <a:pt x="75" y="334"/>
                    <a:pt x="167" y="33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 name="Google Shape;174;p8">
              <a:extLst>
                <a:ext uri="{FF2B5EF4-FFF2-40B4-BE49-F238E27FC236}">
                  <a16:creationId xmlns:a16="http://schemas.microsoft.com/office/drawing/2014/main" id="{CAB00666-4968-4D27-822B-1D8BBFAF1532}"/>
                </a:ext>
              </a:extLst>
            </p:cNvPr>
            <p:cNvSpPr/>
            <p:nvPr/>
          </p:nvSpPr>
          <p:spPr>
            <a:xfrm>
              <a:off x="4358" y="881"/>
              <a:ext cx="46" cy="10"/>
            </a:xfrm>
            <a:custGeom>
              <a:avLst/>
              <a:gdLst/>
              <a:ahLst/>
              <a:cxnLst/>
              <a:rect l="l" t="t" r="r" b="b"/>
              <a:pathLst>
                <a:path w="1434" h="333" extrusionOk="0">
                  <a:moveTo>
                    <a:pt x="167" y="333"/>
                  </a:moveTo>
                  <a:lnTo>
                    <a:pt x="1267" y="333"/>
                  </a:lnTo>
                  <a:cubicBezTo>
                    <a:pt x="1359" y="333"/>
                    <a:pt x="1434" y="259"/>
                    <a:pt x="1434" y="167"/>
                  </a:cubicBezTo>
                  <a:cubicBezTo>
                    <a:pt x="1434" y="75"/>
                    <a:pt x="1359" y="0"/>
                    <a:pt x="1267" y="0"/>
                  </a:cubicBezTo>
                  <a:lnTo>
                    <a:pt x="167" y="0"/>
                  </a:lnTo>
                  <a:cubicBezTo>
                    <a:pt x="75" y="0"/>
                    <a:pt x="0" y="75"/>
                    <a:pt x="0" y="167"/>
                  </a:cubicBezTo>
                  <a:cubicBezTo>
                    <a:pt x="0" y="259"/>
                    <a:pt x="75" y="333"/>
                    <a:pt x="167"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 name="Google Shape;175;p8">
              <a:extLst>
                <a:ext uri="{FF2B5EF4-FFF2-40B4-BE49-F238E27FC236}">
                  <a16:creationId xmlns:a16="http://schemas.microsoft.com/office/drawing/2014/main" id="{764791E5-5787-4F5D-9C7E-887312BB4BAD}"/>
                </a:ext>
              </a:extLst>
            </p:cNvPr>
            <p:cNvSpPr/>
            <p:nvPr/>
          </p:nvSpPr>
          <p:spPr>
            <a:xfrm>
              <a:off x="4358" y="902"/>
              <a:ext cx="67" cy="10"/>
            </a:xfrm>
            <a:custGeom>
              <a:avLst/>
              <a:gdLst/>
              <a:ahLst/>
              <a:cxnLst/>
              <a:rect l="l" t="t" r="r" b="b"/>
              <a:pathLst>
                <a:path w="2100" h="333" extrusionOk="0">
                  <a:moveTo>
                    <a:pt x="167" y="333"/>
                  </a:moveTo>
                  <a:lnTo>
                    <a:pt x="1934" y="333"/>
                  </a:lnTo>
                  <a:cubicBezTo>
                    <a:pt x="2026" y="333"/>
                    <a:pt x="2100" y="258"/>
                    <a:pt x="2100" y="166"/>
                  </a:cubicBezTo>
                  <a:cubicBezTo>
                    <a:pt x="2100" y="74"/>
                    <a:pt x="2026" y="0"/>
                    <a:pt x="1934" y="0"/>
                  </a:cubicBezTo>
                  <a:lnTo>
                    <a:pt x="167" y="0"/>
                  </a:lnTo>
                  <a:cubicBezTo>
                    <a:pt x="75" y="0"/>
                    <a:pt x="0" y="74"/>
                    <a:pt x="0" y="166"/>
                  </a:cubicBezTo>
                  <a:cubicBezTo>
                    <a:pt x="0" y="258"/>
                    <a:pt x="75" y="333"/>
                    <a:pt x="167"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 name="Google Shape;176;p8">
              <a:extLst>
                <a:ext uri="{FF2B5EF4-FFF2-40B4-BE49-F238E27FC236}">
                  <a16:creationId xmlns:a16="http://schemas.microsoft.com/office/drawing/2014/main" id="{F5556ABF-96B7-4A37-8054-A394D09C2F2A}"/>
                </a:ext>
              </a:extLst>
            </p:cNvPr>
            <p:cNvSpPr/>
            <p:nvPr/>
          </p:nvSpPr>
          <p:spPr>
            <a:xfrm>
              <a:off x="4358" y="923"/>
              <a:ext cx="67" cy="11"/>
            </a:xfrm>
            <a:custGeom>
              <a:avLst/>
              <a:gdLst/>
              <a:ahLst/>
              <a:cxnLst/>
              <a:rect l="l" t="t" r="r" b="b"/>
              <a:pathLst>
                <a:path w="2100" h="334" extrusionOk="0">
                  <a:moveTo>
                    <a:pt x="167" y="334"/>
                  </a:moveTo>
                  <a:lnTo>
                    <a:pt x="1934" y="334"/>
                  </a:lnTo>
                  <a:cubicBezTo>
                    <a:pt x="2026" y="334"/>
                    <a:pt x="2100" y="259"/>
                    <a:pt x="2100" y="167"/>
                  </a:cubicBezTo>
                  <a:cubicBezTo>
                    <a:pt x="2100" y="75"/>
                    <a:pt x="2026" y="0"/>
                    <a:pt x="1934" y="0"/>
                  </a:cubicBezTo>
                  <a:lnTo>
                    <a:pt x="167" y="0"/>
                  </a:lnTo>
                  <a:cubicBezTo>
                    <a:pt x="75" y="0"/>
                    <a:pt x="0" y="75"/>
                    <a:pt x="0" y="167"/>
                  </a:cubicBezTo>
                  <a:cubicBezTo>
                    <a:pt x="0" y="259"/>
                    <a:pt x="75" y="334"/>
                    <a:pt x="167" y="33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 name="Google Shape;177;p8">
              <a:extLst>
                <a:ext uri="{FF2B5EF4-FFF2-40B4-BE49-F238E27FC236}">
                  <a16:creationId xmlns:a16="http://schemas.microsoft.com/office/drawing/2014/main" id="{945E69DF-B019-49BA-864B-678BB358F49F}"/>
                </a:ext>
              </a:extLst>
            </p:cNvPr>
            <p:cNvSpPr/>
            <p:nvPr/>
          </p:nvSpPr>
          <p:spPr>
            <a:xfrm>
              <a:off x="4358" y="944"/>
              <a:ext cx="184" cy="11"/>
            </a:xfrm>
            <a:custGeom>
              <a:avLst/>
              <a:gdLst/>
              <a:ahLst/>
              <a:cxnLst/>
              <a:rect l="l" t="t" r="r" b="b"/>
              <a:pathLst>
                <a:path w="5767" h="333" extrusionOk="0">
                  <a:moveTo>
                    <a:pt x="5600" y="0"/>
                  </a:moveTo>
                  <a:lnTo>
                    <a:pt x="167" y="0"/>
                  </a:lnTo>
                  <a:cubicBezTo>
                    <a:pt x="75" y="0"/>
                    <a:pt x="0" y="75"/>
                    <a:pt x="0" y="167"/>
                  </a:cubicBezTo>
                  <a:cubicBezTo>
                    <a:pt x="0" y="259"/>
                    <a:pt x="75" y="333"/>
                    <a:pt x="167" y="333"/>
                  </a:cubicBezTo>
                  <a:lnTo>
                    <a:pt x="5600" y="333"/>
                  </a:lnTo>
                  <a:cubicBezTo>
                    <a:pt x="5692" y="333"/>
                    <a:pt x="5767" y="259"/>
                    <a:pt x="5767" y="167"/>
                  </a:cubicBezTo>
                  <a:cubicBezTo>
                    <a:pt x="5767" y="75"/>
                    <a:pt x="5692" y="0"/>
                    <a:pt x="560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8" name="Google Shape;178;p8">
              <a:extLst>
                <a:ext uri="{FF2B5EF4-FFF2-40B4-BE49-F238E27FC236}">
                  <a16:creationId xmlns:a16="http://schemas.microsoft.com/office/drawing/2014/main" id="{687792B9-C09E-42EA-BF89-AF8DFD17BE9E}"/>
                </a:ext>
              </a:extLst>
            </p:cNvPr>
            <p:cNvSpPr/>
            <p:nvPr/>
          </p:nvSpPr>
          <p:spPr>
            <a:xfrm>
              <a:off x="4446" y="838"/>
              <a:ext cx="96" cy="96"/>
            </a:xfrm>
            <a:custGeom>
              <a:avLst/>
              <a:gdLst/>
              <a:ahLst/>
              <a:cxnLst/>
              <a:rect l="l" t="t" r="r" b="b"/>
              <a:pathLst>
                <a:path w="3000" h="3000" extrusionOk="0">
                  <a:moveTo>
                    <a:pt x="1500" y="2666"/>
                  </a:moveTo>
                  <a:cubicBezTo>
                    <a:pt x="857" y="2666"/>
                    <a:pt x="333" y="2143"/>
                    <a:pt x="333" y="1500"/>
                  </a:cubicBezTo>
                  <a:cubicBezTo>
                    <a:pt x="333" y="915"/>
                    <a:pt x="764" y="427"/>
                    <a:pt x="1333" y="345"/>
                  </a:cubicBezTo>
                  <a:lnTo>
                    <a:pt x="1333" y="1500"/>
                  </a:lnTo>
                  <a:cubicBezTo>
                    <a:pt x="1333" y="1592"/>
                    <a:pt x="1408" y="1666"/>
                    <a:pt x="1500" y="1666"/>
                  </a:cubicBezTo>
                  <a:lnTo>
                    <a:pt x="2655" y="1666"/>
                  </a:lnTo>
                  <a:cubicBezTo>
                    <a:pt x="2573" y="2231"/>
                    <a:pt x="2087" y="2666"/>
                    <a:pt x="1500" y="2666"/>
                  </a:cubicBezTo>
                  <a:close/>
                  <a:moveTo>
                    <a:pt x="2655" y="1333"/>
                  </a:moveTo>
                  <a:lnTo>
                    <a:pt x="1667" y="1333"/>
                  </a:lnTo>
                  <a:lnTo>
                    <a:pt x="1667" y="345"/>
                  </a:lnTo>
                  <a:cubicBezTo>
                    <a:pt x="2177" y="418"/>
                    <a:pt x="2581" y="823"/>
                    <a:pt x="2655" y="1333"/>
                  </a:cubicBezTo>
                  <a:close/>
                  <a:moveTo>
                    <a:pt x="1500" y="0"/>
                  </a:moveTo>
                  <a:cubicBezTo>
                    <a:pt x="666" y="0"/>
                    <a:pt x="0" y="677"/>
                    <a:pt x="0" y="1500"/>
                  </a:cubicBezTo>
                  <a:cubicBezTo>
                    <a:pt x="0" y="2327"/>
                    <a:pt x="673" y="3000"/>
                    <a:pt x="1500" y="3000"/>
                  </a:cubicBezTo>
                  <a:cubicBezTo>
                    <a:pt x="2327" y="3000"/>
                    <a:pt x="3000" y="2327"/>
                    <a:pt x="3000" y="1500"/>
                  </a:cubicBezTo>
                  <a:cubicBezTo>
                    <a:pt x="3000" y="673"/>
                    <a:pt x="2327" y="0"/>
                    <a:pt x="150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49" name="Google Shape;179;p8">
            <a:extLst>
              <a:ext uri="{FF2B5EF4-FFF2-40B4-BE49-F238E27FC236}">
                <a16:creationId xmlns:a16="http://schemas.microsoft.com/office/drawing/2014/main" id="{27D8A390-334C-4653-92AF-116E2FAA8942}"/>
              </a:ext>
            </a:extLst>
          </p:cNvPr>
          <p:cNvGrpSpPr/>
          <p:nvPr/>
        </p:nvGrpSpPr>
        <p:grpSpPr>
          <a:xfrm>
            <a:off x="9086045" y="4204707"/>
            <a:ext cx="572770" cy="572770"/>
            <a:chOff x="963" y="864"/>
            <a:chExt cx="328" cy="328"/>
          </a:xfrm>
        </p:grpSpPr>
        <p:sp>
          <p:nvSpPr>
            <p:cNvPr id="50" name="Google Shape;180;p8">
              <a:extLst>
                <a:ext uri="{FF2B5EF4-FFF2-40B4-BE49-F238E27FC236}">
                  <a16:creationId xmlns:a16="http://schemas.microsoft.com/office/drawing/2014/main" id="{5E6D90A6-1D3B-47E5-B488-32D9767B3651}"/>
                </a:ext>
              </a:extLst>
            </p:cNvPr>
            <p:cNvSpPr/>
            <p:nvPr/>
          </p:nvSpPr>
          <p:spPr>
            <a:xfrm>
              <a:off x="963" y="1179"/>
              <a:ext cx="328" cy="13"/>
            </a:xfrm>
            <a:custGeom>
              <a:avLst/>
              <a:gdLst/>
              <a:ahLst/>
              <a:cxnLst/>
              <a:rect l="l" t="t" r="r" b="b"/>
              <a:pathLst>
                <a:path w="8533" h="355" extrusionOk="0">
                  <a:moveTo>
                    <a:pt x="8356" y="355"/>
                  </a:moveTo>
                  <a:lnTo>
                    <a:pt x="178" y="355"/>
                  </a:lnTo>
                  <a:cubicBezTo>
                    <a:pt x="80" y="355"/>
                    <a:pt x="0" y="276"/>
                    <a:pt x="0" y="178"/>
                  </a:cubicBezTo>
                  <a:cubicBezTo>
                    <a:pt x="0" y="79"/>
                    <a:pt x="80" y="0"/>
                    <a:pt x="178" y="0"/>
                  </a:cubicBezTo>
                  <a:lnTo>
                    <a:pt x="8356" y="0"/>
                  </a:lnTo>
                  <a:cubicBezTo>
                    <a:pt x="8454" y="0"/>
                    <a:pt x="8533" y="79"/>
                    <a:pt x="8533" y="178"/>
                  </a:cubicBezTo>
                  <a:cubicBezTo>
                    <a:pt x="8533" y="276"/>
                    <a:pt x="8454" y="355"/>
                    <a:pt x="8356" y="35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 name="Google Shape;181;p8">
              <a:extLst>
                <a:ext uri="{FF2B5EF4-FFF2-40B4-BE49-F238E27FC236}">
                  <a16:creationId xmlns:a16="http://schemas.microsoft.com/office/drawing/2014/main" id="{1ADEC98E-D30E-49F5-87EA-8D94D8D6F2A6}"/>
                </a:ext>
              </a:extLst>
            </p:cNvPr>
            <p:cNvSpPr/>
            <p:nvPr/>
          </p:nvSpPr>
          <p:spPr>
            <a:xfrm>
              <a:off x="977" y="1097"/>
              <a:ext cx="54" cy="95"/>
            </a:xfrm>
            <a:custGeom>
              <a:avLst/>
              <a:gdLst/>
              <a:ahLst/>
              <a:cxnLst/>
              <a:rect l="l" t="t" r="r" b="b"/>
              <a:pathLst>
                <a:path w="1422" h="2489" extrusionOk="0">
                  <a:moveTo>
                    <a:pt x="355" y="2134"/>
                  </a:moveTo>
                  <a:lnTo>
                    <a:pt x="1066" y="2134"/>
                  </a:lnTo>
                  <a:lnTo>
                    <a:pt x="1066" y="356"/>
                  </a:lnTo>
                  <a:lnTo>
                    <a:pt x="355" y="356"/>
                  </a:lnTo>
                  <a:lnTo>
                    <a:pt x="355" y="2134"/>
                  </a:lnTo>
                  <a:close/>
                  <a:moveTo>
                    <a:pt x="1244" y="2489"/>
                  </a:moveTo>
                  <a:lnTo>
                    <a:pt x="177" y="2489"/>
                  </a:lnTo>
                  <a:cubicBezTo>
                    <a:pt x="79" y="2489"/>
                    <a:pt x="0" y="2410"/>
                    <a:pt x="0" y="2312"/>
                  </a:cubicBezTo>
                  <a:lnTo>
                    <a:pt x="0" y="178"/>
                  </a:lnTo>
                  <a:cubicBezTo>
                    <a:pt x="0" y="80"/>
                    <a:pt x="79" y="0"/>
                    <a:pt x="177" y="0"/>
                  </a:cubicBezTo>
                  <a:lnTo>
                    <a:pt x="1244" y="0"/>
                  </a:lnTo>
                  <a:cubicBezTo>
                    <a:pt x="1342" y="0"/>
                    <a:pt x="1422" y="80"/>
                    <a:pt x="1422" y="178"/>
                  </a:cubicBezTo>
                  <a:lnTo>
                    <a:pt x="1422" y="2312"/>
                  </a:lnTo>
                  <a:cubicBezTo>
                    <a:pt x="1422" y="2410"/>
                    <a:pt x="1342" y="2489"/>
                    <a:pt x="1244" y="2489"/>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 name="Google Shape;182;p8">
              <a:extLst>
                <a:ext uri="{FF2B5EF4-FFF2-40B4-BE49-F238E27FC236}">
                  <a16:creationId xmlns:a16="http://schemas.microsoft.com/office/drawing/2014/main" id="{52B8266B-22E8-4311-A94C-F35A5232D843}"/>
                </a:ext>
              </a:extLst>
            </p:cNvPr>
            <p:cNvSpPr/>
            <p:nvPr/>
          </p:nvSpPr>
          <p:spPr>
            <a:xfrm>
              <a:off x="1059" y="1028"/>
              <a:ext cx="55" cy="164"/>
            </a:xfrm>
            <a:custGeom>
              <a:avLst/>
              <a:gdLst/>
              <a:ahLst/>
              <a:cxnLst/>
              <a:rect l="l" t="t" r="r" b="b"/>
              <a:pathLst>
                <a:path w="1422" h="4266" extrusionOk="0">
                  <a:moveTo>
                    <a:pt x="355" y="3911"/>
                  </a:moveTo>
                  <a:lnTo>
                    <a:pt x="1067" y="3911"/>
                  </a:lnTo>
                  <a:lnTo>
                    <a:pt x="1067" y="355"/>
                  </a:lnTo>
                  <a:lnTo>
                    <a:pt x="355" y="355"/>
                  </a:lnTo>
                  <a:lnTo>
                    <a:pt x="355" y="3911"/>
                  </a:lnTo>
                  <a:close/>
                  <a:moveTo>
                    <a:pt x="1244" y="4266"/>
                  </a:moveTo>
                  <a:lnTo>
                    <a:pt x="178" y="4266"/>
                  </a:lnTo>
                  <a:cubicBezTo>
                    <a:pt x="80" y="4266"/>
                    <a:pt x="0" y="4187"/>
                    <a:pt x="0" y="4089"/>
                  </a:cubicBezTo>
                  <a:lnTo>
                    <a:pt x="0" y="177"/>
                  </a:lnTo>
                  <a:cubicBezTo>
                    <a:pt x="0" y="79"/>
                    <a:pt x="80" y="0"/>
                    <a:pt x="178" y="0"/>
                  </a:cubicBezTo>
                  <a:lnTo>
                    <a:pt x="1244" y="0"/>
                  </a:lnTo>
                  <a:cubicBezTo>
                    <a:pt x="1342" y="0"/>
                    <a:pt x="1422" y="79"/>
                    <a:pt x="1422" y="177"/>
                  </a:cubicBezTo>
                  <a:lnTo>
                    <a:pt x="1422" y="4089"/>
                  </a:lnTo>
                  <a:cubicBezTo>
                    <a:pt x="1422" y="4187"/>
                    <a:pt x="1342" y="4266"/>
                    <a:pt x="1244" y="426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 name="Google Shape;183;p8">
              <a:extLst>
                <a:ext uri="{FF2B5EF4-FFF2-40B4-BE49-F238E27FC236}">
                  <a16:creationId xmlns:a16="http://schemas.microsoft.com/office/drawing/2014/main" id="{0A2002E8-E95D-4B65-9960-20EFF78749C4}"/>
                </a:ext>
              </a:extLst>
            </p:cNvPr>
            <p:cNvSpPr/>
            <p:nvPr/>
          </p:nvSpPr>
          <p:spPr>
            <a:xfrm>
              <a:off x="1141" y="1056"/>
              <a:ext cx="55" cy="136"/>
            </a:xfrm>
            <a:custGeom>
              <a:avLst/>
              <a:gdLst/>
              <a:ahLst/>
              <a:cxnLst/>
              <a:rect l="l" t="t" r="r" b="b"/>
              <a:pathLst>
                <a:path w="1422" h="3555" extrusionOk="0">
                  <a:moveTo>
                    <a:pt x="356" y="3200"/>
                  </a:moveTo>
                  <a:lnTo>
                    <a:pt x="1067" y="3200"/>
                  </a:lnTo>
                  <a:lnTo>
                    <a:pt x="1067" y="355"/>
                  </a:lnTo>
                  <a:lnTo>
                    <a:pt x="356" y="355"/>
                  </a:lnTo>
                  <a:lnTo>
                    <a:pt x="356" y="3200"/>
                  </a:lnTo>
                  <a:close/>
                  <a:moveTo>
                    <a:pt x="1245" y="3555"/>
                  </a:moveTo>
                  <a:lnTo>
                    <a:pt x="178" y="3555"/>
                  </a:lnTo>
                  <a:cubicBezTo>
                    <a:pt x="80" y="3555"/>
                    <a:pt x="0" y="3476"/>
                    <a:pt x="0" y="3378"/>
                  </a:cubicBezTo>
                  <a:lnTo>
                    <a:pt x="0" y="178"/>
                  </a:lnTo>
                  <a:cubicBezTo>
                    <a:pt x="0" y="79"/>
                    <a:pt x="80" y="0"/>
                    <a:pt x="178" y="0"/>
                  </a:cubicBezTo>
                  <a:lnTo>
                    <a:pt x="1245" y="0"/>
                  </a:lnTo>
                  <a:cubicBezTo>
                    <a:pt x="1343" y="0"/>
                    <a:pt x="1422" y="79"/>
                    <a:pt x="1422" y="178"/>
                  </a:cubicBezTo>
                  <a:lnTo>
                    <a:pt x="1422" y="3378"/>
                  </a:lnTo>
                  <a:cubicBezTo>
                    <a:pt x="1422" y="3476"/>
                    <a:pt x="1343" y="3555"/>
                    <a:pt x="1245" y="355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 name="Google Shape;184;p8">
              <a:extLst>
                <a:ext uri="{FF2B5EF4-FFF2-40B4-BE49-F238E27FC236}">
                  <a16:creationId xmlns:a16="http://schemas.microsoft.com/office/drawing/2014/main" id="{5FC35B55-2B9F-4072-B051-788134E0C029}"/>
                </a:ext>
              </a:extLst>
            </p:cNvPr>
            <p:cNvSpPr/>
            <p:nvPr/>
          </p:nvSpPr>
          <p:spPr>
            <a:xfrm>
              <a:off x="1223" y="973"/>
              <a:ext cx="55" cy="219"/>
            </a:xfrm>
            <a:custGeom>
              <a:avLst/>
              <a:gdLst/>
              <a:ahLst/>
              <a:cxnLst/>
              <a:rect l="l" t="t" r="r" b="b"/>
              <a:pathLst>
                <a:path w="1422" h="5689" extrusionOk="0">
                  <a:moveTo>
                    <a:pt x="355" y="5334"/>
                  </a:moveTo>
                  <a:lnTo>
                    <a:pt x="1066" y="5334"/>
                  </a:lnTo>
                  <a:lnTo>
                    <a:pt x="1066" y="356"/>
                  </a:lnTo>
                  <a:lnTo>
                    <a:pt x="355" y="356"/>
                  </a:lnTo>
                  <a:lnTo>
                    <a:pt x="355" y="5334"/>
                  </a:lnTo>
                  <a:close/>
                  <a:moveTo>
                    <a:pt x="1244" y="5689"/>
                  </a:moveTo>
                  <a:lnTo>
                    <a:pt x="177" y="5689"/>
                  </a:lnTo>
                  <a:cubicBezTo>
                    <a:pt x="79" y="5689"/>
                    <a:pt x="0" y="5610"/>
                    <a:pt x="0" y="5512"/>
                  </a:cubicBezTo>
                  <a:lnTo>
                    <a:pt x="0" y="178"/>
                  </a:lnTo>
                  <a:cubicBezTo>
                    <a:pt x="0" y="80"/>
                    <a:pt x="79" y="0"/>
                    <a:pt x="177" y="0"/>
                  </a:cubicBezTo>
                  <a:lnTo>
                    <a:pt x="1244" y="0"/>
                  </a:lnTo>
                  <a:cubicBezTo>
                    <a:pt x="1342" y="0"/>
                    <a:pt x="1422" y="80"/>
                    <a:pt x="1422" y="178"/>
                  </a:cubicBezTo>
                  <a:lnTo>
                    <a:pt x="1422" y="5512"/>
                  </a:lnTo>
                  <a:cubicBezTo>
                    <a:pt x="1422" y="5610"/>
                    <a:pt x="1342" y="5689"/>
                    <a:pt x="1244" y="5689"/>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5" name="Google Shape;185;p8">
              <a:extLst>
                <a:ext uri="{FF2B5EF4-FFF2-40B4-BE49-F238E27FC236}">
                  <a16:creationId xmlns:a16="http://schemas.microsoft.com/office/drawing/2014/main" id="{C2B09E89-BB85-414B-80AD-C466B5554DF7}"/>
                </a:ext>
              </a:extLst>
            </p:cNvPr>
            <p:cNvSpPr/>
            <p:nvPr/>
          </p:nvSpPr>
          <p:spPr>
            <a:xfrm>
              <a:off x="977" y="987"/>
              <a:ext cx="54" cy="55"/>
            </a:xfrm>
            <a:custGeom>
              <a:avLst/>
              <a:gdLst/>
              <a:ahLst/>
              <a:cxnLst/>
              <a:rect l="l" t="t" r="r" b="b"/>
              <a:pathLst>
                <a:path w="1422" h="1422" extrusionOk="0">
                  <a:moveTo>
                    <a:pt x="711" y="356"/>
                  </a:moveTo>
                  <a:cubicBezTo>
                    <a:pt x="514" y="356"/>
                    <a:pt x="355" y="515"/>
                    <a:pt x="355" y="711"/>
                  </a:cubicBezTo>
                  <a:cubicBezTo>
                    <a:pt x="355" y="907"/>
                    <a:pt x="514" y="1067"/>
                    <a:pt x="711" y="1067"/>
                  </a:cubicBezTo>
                  <a:cubicBezTo>
                    <a:pt x="907" y="1067"/>
                    <a:pt x="1066" y="907"/>
                    <a:pt x="1066" y="711"/>
                  </a:cubicBezTo>
                  <a:cubicBezTo>
                    <a:pt x="1066" y="515"/>
                    <a:pt x="907" y="356"/>
                    <a:pt x="711" y="356"/>
                  </a:cubicBezTo>
                  <a:close/>
                  <a:moveTo>
                    <a:pt x="711" y="1422"/>
                  </a:moveTo>
                  <a:cubicBezTo>
                    <a:pt x="318" y="1422"/>
                    <a:pt x="0" y="1103"/>
                    <a:pt x="0" y="711"/>
                  </a:cubicBezTo>
                  <a:cubicBezTo>
                    <a:pt x="0" y="319"/>
                    <a:pt x="318" y="0"/>
                    <a:pt x="711" y="0"/>
                  </a:cubicBezTo>
                  <a:cubicBezTo>
                    <a:pt x="1103" y="0"/>
                    <a:pt x="1422" y="319"/>
                    <a:pt x="1422" y="711"/>
                  </a:cubicBezTo>
                  <a:cubicBezTo>
                    <a:pt x="1422" y="1103"/>
                    <a:pt x="1103" y="1422"/>
                    <a:pt x="711" y="1422"/>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 name="Google Shape;186;p8">
              <a:extLst>
                <a:ext uri="{FF2B5EF4-FFF2-40B4-BE49-F238E27FC236}">
                  <a16:creationId xmlns:a16="http://schemas.microsoft.com/office/drawing/2014/main" id="{B64383B6-1885-42CD-B3D5-CAC10C42749D}"/>
                </a:ext>
              </a:extLst>
            </p:cNvPr>
            <p:cNvSpPr/>
            <p:nvPr/>
          </p:nvSpPr>
          <p:spPr>
            <a:xfrm>
              <a:off x="1059" y="919"/>
              <a:ext cx="55" cy="54"/>
            </a:xfrm>
            <a:custGeom>
              <a:avLst/>
              <a:gdLst/>
              <a:ahLst/>
              <a:cxnLst/>
              <a:rect l="l" t="t" r="r" b="b"/>
              <a:pathLst>
                <a:path w="1422" h="1422" extrusionOk="0">
                  <a:moveTo>
                    <a:pt x="711" y="356"/>
                  </a:moveTo>
                  <a:cubicBezTo>
                    <a:pt x="515" y="356"/>
                    <a:pt x="355" y="515"/>
                    <a:pt x="355" y="711"/>
                  </a:cubicBezTo>
                  <a:cubicBezTo>
                    <a:pt x="355" y="907"/>
                    <a:pt x="515" y="1067"/>
                    <a:pt x="711" y="1067"/>
                  </a:cubicBezTo>
                  <a:cubicBezTo>
                    <a:pt x="907" y="1067"/>
                    <a:pt x="1067" y="907"/>
                    <a:pt x="1067" y="711"/>
                  </a:cubicBezTo>
                  <a:cubicBezTo>
                    <a:pt x="1067" y="515"/>
                    <a:pt x="907" y="356"/>
                    <a:pt x="711" y="356"/>
                  </a:cubicBezTo>
                  <a:close/>
                  <a:moveTo>
                    <a:pt x="711" y="1422"/>
                  </a:moveTo>
                  <a:cubicBezTo>
                    <a:pt x="319" y="1422"/>
                    <a:pt x="0" y="1104"/>
                    <a:pt x="0" y="711"/>
                  </a:cubicBezTo>
                  <a:cubicBezTo>
                    <a:pt x="0" y="319"/>
                    <a:pt x="319" y="0"/>
                    <a:pt x="711" y="0"/>
                  </a:cubicBezTo>
                  <a:cubicBezTo>
                    <a:pt x="1103" y="0"/>
                    <a:pt x="1422" y="319"/>
                    <a:pt x="1422" y="711"/>
                  </a:cubicBezTo>
                  <a:cubicBezTo>
                    <a:pt x="1422" y="1104"/>
                    <a:pt x="1103" y="1422"/>
                    <a:pt x="711" y="1422"/>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 name="Google Shape;187;p8">
              <a:extLst>
                <a:ext uri="{FF2B5EF4-FFF2-40B4-BE49-F238E27FC236}">
                  <a16:creationId xmlns:a16="http://schemas.microsoft.com/office/drawing/2014/main" id="{78039155-79C8-4344-925F-156B0497B721}"/>
                </a:ext>
              </a:extLst>
            </p:cNvPr>
            <p:cNvSpPr/>
            <p:nvPr/>
          </p:nvSpPr>
          <p:spPr>
            <a:xfrm>
              <a:off x="1141" y="946"/>
              <a:ext cx="55" cy="55"/>
            </a:xfrm>
            <a:custGeom>
              <a:avLst/>
              <a:gdLst/>
              <a:ahLst/>
              <a:cxnLst/>
              <a:rect l="l" t="t" r="r" b="b"/>
              <a:pathLst>
                <a:path w="1422" h="1423" extrusionOk="0">
                  <a:moveTo>
                    <a:pt x="711" y="356"/>
                  </a:moveTo>
                  <a:cubicBezTo>
                    <a:pt x="515" y="356"/>
                    <a:pt x="356" y="516"/>
                    <a:pt x="356" y="711"/>
                  </a:cubicBezTo>
                  <a:cubicBezTo>
                    <a:pt x="356" y="907"/>
                    <a:pt x="515" y="1067"/>
                    <a:pt x="711" y="1067"/>
                  </a:cubicBezTo>
                  <a:cubicBezTo>
                    <a:pt x="908" y="1067"/>
                    <a:pt x="1067" y="907"/>
                    <a:pt x="1067" y="711"/>
                  </a:cubicBezTo>
                  <a:cubicBezTo>
                    <a:pt x="1067" y="516"/>
                    <a:pt x="908" y="356"/>
                    <a:pt x="711" y="356"/>
                  </a:cubicBezTo>
                  <a:close/>
                  <a:moveTo>
                    <a:pt x="711" y="1423"/>
                  </a:moveTo>
                  <a:cubicBezTo>
                    <a:pt x="319" y="1423"/>
                    <a:pt x="0" y="1104"/>
                    <a:pt x="0" y="711"/>
                  </a:cubicBezTo>
                  <a:cubicBezTo>
                    <a:pt x="0" y="319"/>
                    <a:pt x="319" y="0"/>
                    <a:pt x="711" y="0"/>
                  </a:cubicBezTo>
                  <a:cubicBezTo>
                    <a:pt x="1104" y="0"/>
                    <a:pt x="1422" y="319"/>
                    <a:pt x="1422" y="711"/>
                  </a:cubicBezTo>
                  <a:cubicBezTo>
                    <a:pt x="1422" y="1104"/>
                    <a:pt x="1104" y="1423"/>
                    <a:pt x="711" y="142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 name="Google Shape;188;p8">
              <a:extLst>
                <a:ext uri="{FF2B5EF4-FFF2-40B4-BE49-F238E27FC236}">
                  <a16:creationId xmlns:a16="http://schemas.microsoft.com/office/drawing/2014/main" id="{F15BCF53-9854-4E17-A41D-6F2746DEFF92}"/>
                </a:ext>
              </a:extLst>
            </p:cNvPr>
            <p:cNvSpPr/>
            <p:nvPr/>
          </p:nvSpPr>
          <p:spPr>
            <a:xfrm>
              <a:off x="1223" y="864"/>
              <a:ext cx="55" cy="55"/>
            </a:xfrm>
            <a:custGeom>
              <a:avLst/>
              <a:gdLst/>
              <a:ahLst/>
              <a:cxnLst/>
              <a:rect l="l" t="t" r="r" b="b"/>
              <a:pathLst>
                <a:path w="1422" h="1422" extrusionOk="0">
                  <a:moveTo>
                    <a:pt x="711" y="356"/>
                  </a:moveTo>
                  <a:cubicBezTo>
                    <a:pt x="514" y="356"/>
                    <a:pt x="355" y="515"/>
                    <a:pt x="355" y="711"/>
                  </a:cubicBezTo>
                  <a:cubicBezTo>
                    <a:pt x="355" y="907"/>
                    <a:pt x="514" y="1067"/>
                    <a:pt x="711" y="1067"/>
                  </a:cubicBezTo>
                  <a:cubicBezTo>
                    <a:pt x="907" y="1067"/>
                    <a:pt x="1066" y="907"/>
                    <a:pt x="1066" y="711"/>
                  </a:cubicBezTo>
                  <a:cubicBezTo>
                    <a:pt x="1066" y="515"/>
                    <a:pt x="907" y="356"/>
                    <a:pt x="711" y="356"/>
                  </a:cubicBezTo>
                  <a:close/>
                  <a:moveTo>
                    <a:pt x="711" y="1422"/>
                  </a:moveTo>
                  <a:cubicBezTo>
                    <a:pt x="318" y="1422"/>
                    <a:pt x="0" y="1103"/>
                    <a:pt x="0" y="711"/>
                  </a:cubicBezTo>
                  <a:cubicBezTo>
                    <a:pt x="0" y="319"/>
                    <a:pt x="318" y="0"/>
                    <a:pt x="711" y="0"/>
                  </a:cubicBezTo>
                  <a:cubicBezTo>
                    <a:pt x="1103" y="0"/>
                    <a:pt x="1422" y="319"/>
                    <a:pt x="1422" y="711"/>
                  </a:cubicBezTo>
                  <a:cubicBezTo>
                    <a:pt x="1422" y="1103"/>
                    <a:pt x="1103" y="1422"/>
                    <a:pt x="711" y="1422"/>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 name="Google Shape;189;p8">
              <a:extLst>
                <a:ext uri="{FF2B5EF4-FFF2-40B4-BE49-F238E27FC236}">
                  <a16:creationId xmlns:a16="http://schemas.microsoft.com/office/drawing/2014/main" id="{195AD88E-7657-495D-AD9E-7E5200EB6D17}"/>
                </a:ext>
              </a:extLst>
            </p:cNvPr>
            <p:cNvSpPr/>
            <p:nvPr/>
          </p:nvSpPr>
          <p:spPr>
            <a:xfrm>
              <a:off x="1175" y="898"/>
              <a:ext cx="68" cy="68"/>
            </a:xfrm>
            <a:custGeom>
              <a:avLst/>
              <a:gdLst/>
              <a:ahLst/>
              <a:cxnLst/>
              <a:rect l="l" t="t" r="r" b="b"/>
              <a:pathLst>
                <a:path w="1770" h="1752" extrusionOk="0">
                  <a:moveTo>
                    <a:pt x="196" y="1752"/>
                  </a:moveTo>
                  <a:cubicBezTo>
                    <a:pt x="150" y="1752"/>
                    <a:pt x="105" y="1735"/>
                    <a:pt x="70" y="1700"/>
                  </a:cubicBezTo>
                  <a:cubicBezTo>
                    <a:pt x="0" y="1631"/>
                    <a:pt x="0" y="1518"/>
                    <a:pt x="70" y="1449"/>
                  </a:cubicBezTo>
                  <a:lnTo>
                    <a:pt x="1449" y="69"/>
                  </a:lnTo>
                  <a:cubicBezTo>
                    <a:pt x="1519" y="0"/>
                    <a:pt x="1631" y="0"/>
                    <a:pt x="1701" y="69"/>
                  </a:cubicBezTo>
                  <a:cubicBezTo>
                    <a:pt x="1770" y="138"/>
                    <a:pt x="1770" y="251"/>
                    <a:pt x="1701" y="321"/>
                  </a:cubicBezTo>
                  <a:lnTo>
                    <a:pt x="321" y="1700"/>
                  </a:lnTo>
                  <a:cubicBezTo>
                    <a:pt x="286" y="1735"/>
                    <a:pt x="241" y="1752"/>
                    <a:pt x="196" y="1752"/>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 name="Google Shape;190;p8">
              <a:extLst>
                <a:ext uri="{FF2B5EF4-FFF2-40B4-BE49-F238E27FC236}">
                  <a16:creationId xmlns:a16="http://schemas.microsoft.com/office/drawing/2014/main" id="{CF3F2C55-0F91-4853-85A7-4C9390B2E3DF}"/>
                </a:ext>
              </a:extLst>
            </p:cNvPr>
            <p:cNvSpPr/>
            <p:nvPr/>
          </p:nvSpPr>
          <p:spPr>
            <a:xfrm>
              <a:off x="1098" y="944"/>
              <a:ext cx="59" cy="27"/>
            </a:xfrm>
            <a:custGeom>
              <a:avLst/>
              <a:gdLst/>
              <a:ahLst/>
              <a:cxnLst/>
              <a:rect l="l" t="t" r="r" b="b"/>
              <a:pathLst>
                <a:path w="1538" h="702" extrusionOk="0">
                  <a:moveTo>
                    <a:pt x="1340" y="702"/>
                  </a:moveTo>
                  <a:cubicBezTo>
                    <a:pt x="1324" y="702"/>
                    <a:pt x="1307" y="700"/>
                    <a:pt x="1291" y="695"/>
                  </a:cubicBezTo>
                  <a:lnTo>
                    <a:pt x="149" y="369"/>
                  </a:lnTo>
                  <a:cubicBezTo>
                    <a:pt x="55" y="342"/>
                    <a:pt x="0" y="244"/>
                    <a:pt x="27" y="150"/>
                  </a:cubicBezTo>
                  <a:cubicBezTo>
                    <a:pt x="54" y="55"/>
                    <a:pt x="151" y="0"/>
                    <a:pt x="246" y="27"/>
                  </a:cubicBezTo>
                  <a:lnTo>
                    <a:pt x="1388" y="353"/>
                  </a:lnTo>
                  <a:cubicBezTo>
                    <a:pt x="1483" y="380"/>
                    <a:pt x="1538" y="479"/>
                    <a:pt x="1511" y="573"/>
                  </a:cubicBezTo>
                  <a:cubicBezTo>
                    <a:pt x="1488" y="651"/>
                    <a:pt x="1417" y="702"/>
                    <a:pt x="1340" y="702"/>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 name="Google Shape;191;p8">
              <a:extLst>
                <a:ext uri="{FF2B5EF4-FFF2-40B4-BE49-F238E27FC236}">
                  <a16:creationId xmlns:a16="http://schemas.microsoft.com/office/drawing/2014/main" id="{E5997DF2-09E8-42A2-843C-308F14F340C1}"/>
                </a:ext>
              </a:extLst>
            </p:cNvPr>
            <p:cNvSpPr/>
            <p:nvPr/>
          </p:nvSpPr>
          <p:spPr>
            <a:xfrm>
              <a:off x="1011" y="951"/>
              <a:ext cx="67" cy="56"/>
            </a:xfrm>
            <a:custGeom>
              <a:avLst/>
              <a:gdLst/>
              <a:ahLst/>
              <a:cxnLst/>
              <a:rect l="l" t="t" r="r" b="b"/>
              <a:pathLst>
                <a:path w="1741" h="1446" extrusionOk="0">
                  <a:moveTo>
                    <a:pt x="201" y="1446"/>
                  </a:moveTo>
                  <a:cubicBezTo>
                    <a:pt x="149" y="1446"/>
                    <a:pt x="97" y="1423"/>
                    <a:pt x="62" y="1379"/>
                  </a:cubicBezTo>
                  <a:cubicBezTo>
                    <a:pt x="0" y="1302"/>
                    <a:pt x="13" y="1191"/>
                    <a:pt x="90" y="1129"/>
                  </a:cubicBezTo>
                  <a:lnTo>
                    <a:pt x="1430" y="60"/>
                  </a:lnTo>
                  <a:cubicBezTo>
                    <a:pt x="1507" y="0"/>
                    <a:pt x="1619" y="12"/>
                    <a:pt x="1680" y="89"/>
                  </a:cubicBezTo>
                  <a:cubicBezTo>
                    <a:pt x="1741" y="166"/>
                    <a:pt x="1728" y="277"/>
                    <a:pt x="1652" y="339"/>
                  </a:cubicBezTo>
                  <a:lnTo>
                    <a:pt x="311" y="1408"/>
                  </a:lnTo>
                  <a:cubicBezTo>
                    <a:pt x="278" y="1433"/>
                    <a:pt x="239" y="1446"/>
                    <a:pt x="201" y="144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2" name="Google Shape;115;p6">
            <a:extLst>
              <a:ext uri="{FF2B5EF4-FFF2-40B4-BE49-F238E27FC236}">
                <a16:creationId xmlns:a16="http://schemas.microsoft.com/office/drawing/2014/main" id="{61C6969D-1A23-4987-8C0E-0E013E45A601}"/>
              </a:ext>
            </a:extLst>
          </p:cNvPr>
          <p:cNvSpPr txBox="1"/>
          <p:nvPr/>
        </p:nvSpPr>
        <p:spPr>
          <a:xfrm>
            <a:off x="9752136" y="4229502"/>
            <a:ext cx="1907273" cy="523180"/>
          </a:xfrm>
          <a:prstGeom prst="rect">
            <a:avLst/>
          </a:prstGeom>
          <a:noFill/>
          <a:ln>
            <a:noFill/>
          </a:ln>
        </p:spPr>
        <p:txBody>
          <a:bodyPr spcFirstLastPara="1" wrap="square" lIns="91425" tIns="45700" rIns="91425" bIns="45700" anchor="ctr" anchorCtr="0">
            <a:spAutoFit/>
          </a:bodyPr>
          <a:lstStyle/>
          <a:p>
            <a:pPr marL="0" marR="0" lvl="0" indent="0" algn="l" rtl="0">
              <a:lnSpc>
                <a:spcPct val="200000"/>
              </a:lnSpc>
              <a:spcBef>
                <a:spcPts val="0"/>
              </a:spcBef>
              <a:spcAft>
                <a:spcPts val="0"/>
              </a:spcAft>
              <a:buNone/>
            </a:pPr>
            <a:r>
              <a:rPr lang="en-US" sz="1400" b="1" dirty="0">
                <a:solidFill>
                  <a:schemeClr val="lt1"/>
                </a:solidFill>
                <a:latin typeface="Calibri"/>
                <a:ea typeface="Calibri"/>
                <a:cs typeface="Calibri"/>
                <a:sym typeface="Calibri"/>
              </a:rPr>
              <a:t>Conclusions </a:t>
            </a:r>
            <a:endParaRPr sz="1400" b="1" dirty="0">
              <a:solidFill>
                <a:schemeClr val="lt1"/>
              </a:solidFill>
              <a:latin typeface="Calibri"/>
              <a:ea typeface="Calibri"/>
              <a:cs typeface="Calibri"/>
              <a:sym typeface="Calibri"/>
            </a:endParaRPr>
          </a:p>
        </p:txBody>
      </p:sp>
      <p:sp>
        <p:nvSpPr>
          <p:cNvPr id="63" name="Google Shape;115;p6">
            <a:extLst>
              <a:ext uri="{FF2B5EF4-FFF2-40B4-BE49-F238E27FC236}">
                <a16:creationId xmlns:a16="http://schemas.microsoft.com/office/drawing/2014/main" id="{B9E4868B-4D22-496C-B9AC-DA211FDF20AF}"/>
              </a:ext>
            </a:extLst>
          </p:cNvPr>
          <p:cNvSpPr txBox="1"/>
          <p:nvPr/>
        </p:nvSpPr>
        <p:spPr>
          <a:xfrm>
            <a:off x="9761173" y="5428079"/>
            <a:ext cx="1907273" cy="523180"/>
          </a:xfrm>
          <a:prstGeom prst="rect">
            <a:avLst/>
          </a:prstGeom>
          <a:noFill/>
          <a:ln>
            <a:noFill/>
          </a:ln>
        </p:spPr>
        <p:txBody>
          <a:bodyPr spcFirstLastPara="1" wrap="square" lIns="91425" tIns="45700" rIns="91425" bIns="45700" anchor="ctr" anchorCtr="0">
            <a:spAutoFit/>
          </a:bodyPr>
          <a:lstStyle/>
          <a:p>
            <a:pPr marL="0" marR="0" lvl="0" indent="0" algn="l" rtl="0">
              <a:lnSpc>
                <a:spcPct val="200000"/>
              </a:lnSpc>
              <a:spcBef>
                <a:spcPts val="0"/>
              </a:spcBef>
              <a:spcAft>
                <a:spcPts val="0"/>
              </a:spcAft>
              <a:buNone/>
            </a:pPr>
            <a:r>
              <a:rPr lang="en-US" b="1" dirty="0">
                <a:solidFill>
                  <a:schemeClr val="lt1"/>
                </a:solidFill>
                <a:latin typeface="Calibri"/>
                <a:ea typeface="Calibri"/>
                <a:cs typeface="Calibri"/>
                <a:sym typeface="Calibri"/>
              </a:rPr>
              <a:t>Next Steps</a:t>
            </a:r>
            <a:r>
              <a:rPr lang="en-US" sz="1400" b="1" dirty="0">
                <a:solidFill>
                  <a:schemeClr val="lt1"/>
                </a:solidFill>
                <a:latin typeface="Calibri"/>
                <a:ea typeface="Calibri"/>
                <a:cs typeface="Calibri"/>
                <a:sym typeface="Calibri"/>
              </a:rPr>
              <a:t> </a:t>
            </a:r>
            <a:endParaRPr sz="1400" b="1" dirty="0">
              <a:solidFill>
                <a:schemeClr val="lt1"/>
              </a:solidFill>
              <a:latin typeface="Calibri"/>
              <a:ea typeface="Calibri"/>
              <a:cs typeface="Calibri"/>
              <a:sym typeface="Calibri"/>
            </a:endParaRP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452AC"/>
        </a:solidFill>
        <a:effectLst/>
      </p:bgPr>
    </p:bg>
    <p:spTree>
      <p:nvGrpSpPr>
        <p:cNvPr id="1" name="Shape 151"/>
        <p:cNvGrpSpPr/>
        <p:nvPr/>
      </p:nvGrpSpPr>
      <p:grpSpPr>
        <a:xfrm>
          <a:off x="0" y="0"/>
          <a:ext cx="0" cy="0"/>
          <a:chOff x="0" y="0"/>
          <a:chExt cx="0" cy="0"/>
        </a:xfrm>
      </p:grpSpPr>
      <p:pic>
        <p:nvPicPr>
          <p:cNvPr id="152" name="Google Shape;152;p8"/>
          <p:cNvPicPr preferRelativeResize="0">
            <a:picLocks noGrp="1"/>
          </p:cNvPicPr>
          <p:nvPr>
            <p:ph type="pic" idx="2"/>
          </p:nvPr>
        </p:nvPicPr>
        <p:blipFill rotWithShape="1">
          <a:blip r:embed="rId3">
            <a:alphaModFix/>
          </a:blip>
          <a:srcRect l="31141" r="31141"/>
          <a:stretch/>
        </p:blipFill>
        <p:spPr>
          <a:xfrm>
            <a:off x="1265238" y="0"/>
            <a:ext cx="3879850" cy="6858000"/>
          </a:xfrm>
          <a:prstGeom prst="rect">
            <a:avLst/>
          </a:prstGeom>
          <a:solidFill>
            <a:srgbClr val="E7E7E7"/>
          </a:solidFill>
          <a:ln>
            <a:noFill/>
          </a:ln>
        </p:spPr>
      </p:pic>
      <p:grpSp>
        <p:nvGrpSpPr>
          <p:cNvPr id="153" name="Google Shape;153;p8"/>
          <p:cNvGrpSpPr/>
          <p:nvPr/>
        </p:nvGrpSpPr>
        <p:grpSpPr>
          <a:xfrm>
            <a:off x="5953786" y="612029"/>
            <a:ext cx="5359256" cy="3710933"/>
            <a:chOff x="453666" y="1084703"/>
            <a:chExt cx="4359347" cy="3061085"/>
          </a:xfrm>
        </p:grpSpPr>
        <p:sp>
          <p:nvSpPr>
            <p:cNvPr id="154" name="Google Shape;154;p8"/>
            <p:cNvSpPr txBox="1"/>
            <p:nvPr/>
          </p:nvSpPr>
          <p:spPr>
            <a:xfrm>
              <a:off x="453666" y="3054139"/>
              <a:ext cx="4359347" cy="109164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chemeClr val="lt1"/>
                  </a:solidFill>
                  <a:latin typeface="Raleway"/>
                  <a:ea typeface="Raleway"/>
                  <a:cs typeface="Raleway"/>
                  <a:sym typeface="Raleway"/>
                </a:rPr>
                <a:t>1937 – Snow White and The Seven Dwarfs</a:t>
              </a:r>
            </a:p>
            <a:p>
              <a:pPr marL="0" marR="0" lvl="0" indent="0" algn="l" rtl="0">
                <a:spcBef>
                  <a:spcPts val="0"/>
                </a:spcBef>
                <a:spcAft>
                  <a:spcPts val="0"/>
                </a:spcAft>
                <a:buNone/>
              </a:pPr>
              <a:r>
                <a:rPr lang="en-US" sz="1600" dirty="0">
                  <a:solidFill>
                    <a:schemeClr val="lt1"/>
                  </a:solidFill>
                  <a:latin typeface="Raleway"/>
                  <a:ea typeface="Raleway"/>
                  <a:cs typeface="Raleway"/>
                  <a:sym typeface="Raleway"/>
                </a:rPr>
                <a:t>	$1.5M Budget</a:t>
              </a:r>
            </a:p>
            <a:p>
              <a:pPr marL="0" marR="0" lvl="0" indent="0" algn="l" rtl="0">
                <a:spcBef>
                  <a:spcPts val="0"/>
                </a:spcBef>
                <a:spcAft>
                  <a:spcPts val="0"/>
                </a:spcAft>
                <a:buNone/>
              </a:pPr>
              <a:endParaRPr lang="en-US" sz="1600" dirty="0">
                <a:solidFill>
                  <a:schemeClr val="lt1"/>
                </a:solidFill>
                <a:latin typeface="Raleway"/>
                <a:ea typeface="Raleway"/>
                <a:cs typeface="Raleway"/>
                <a:sym typeface="Raleway"/>
              </a:endParaRPr>
            </a:p>
            <a:p>
              <a:pPr marL="0" marR="0" lvl="0" indent="0" algn="l" rtl="0">
                <a:spcBef>
                  <a:spcPts val="0"/>
                </a:spcBef>
                <a:spcAft>
                  <a:spcPts val="0"/>
                </a:spcAft>
                <a:buNone/>
              </a:pPr>
              <a:r>
                <a:rPr lang="en-US" sz="1600" dirty="0">
                  <a:solidFill>
                    <a:schemeClr val="lt1"/>
                  </a:solidFill>
                  <a:latin typeface="Raleway"/>
                  <a:ea typeface="Raleway"/>
                  <a:cs typeface="Raleway"/>
                  <a:sym typeface="Raleway"/>
                </a:rPr>
                <a:t>2022 – Dr Strange in the Multiverse of Madness</a:t>
              </a:r>
            </a:p>
            <a:p>
              <a:pPr marL="0" marR="0" lvl="0" indent="0" algn="l" rtl="0">
                <a:spcBef>
                  <a:spcPts val="0"/>
                </a:spcBef>
                <a:spcAft>
                  <a:spcPts val="0"/>
                </a:spcAft>
                <a:buNone/>
              </a:pPr>
              <a:r>
                <a:rPr lang="en-US" sz="1600" dirty="0">
                  <a:solidFill>
                    <a:schemeClr val="lt1"/>
                  </a:solidFill>
                  <a:latin typeface="Raleway"/>
                  <a:ea typeface="Raleway"/>
                  <a:cs typeface="Raleway"/>
                  <a:sym typeface="Raleway"/>
                </a:rPr>
                <a:t>	$200M Budget Est.</a:t>
              </a:r>
            </a:p>
          </p:txBody>
        </p:sp>
        <p:sp>
          <p:nvSpPr>
            <p:cNvPr id="155" name="Google Shape;155;p8"/>
            <p:cNvSpPr txBox="1"/>
            <p:nvPr/>
          </p:nvSpPr>
          <p:spPr>
            <a:xfrm>
              <a:off x="457379" y="1084703"/>
              <a:ext cx="3093860" cy="76940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b="1" dirty="0">
                  <a:solidFill>
                    <a:schemeClr val="lt1"/>
                  </a:solidFill>
                  <a:latin typeface="Raleway"/>
                  <a:ea typeface="Raleway"/>
                  <a:cs typeface="Raleway"/>
                  <a:sym typeface="Raleway"/>
                </a:rPr>
                <a:t>Context </a:t>
              </a:r>
              <a:endParaRPr sz="4400" b="1" dirty="0">
                <a:solidFill>
                  <a:schemeClr val="lt1"/>
                </a:solidFill>
                <a:latin typeface="Raleway"/>
                <a:ea typeface="Raleway"/>
                <a:cs typeface="Raleway"/>
                <a:sym typeface="Raleway"/>
              </a:endParaRPr>
            </a:p>
          </p:txBody>
        </p:sp>
        <p:sp>
          <p:nvSpPr>
            <p:cNvPr id="156" name="Google Shape;156;p8"/>
            <p:cNvSpPr/>
            <p:nvPr/>
          </p:nvSpPr>
          <p:spPr>
            <a:xfrm>
              <a:off x="506053" y="1684948"/>
              <a:ext cx="4000375" cy="1948605"/>
            </a:xfrm>
            <a:prstGeom prst="rect">
              <a:avLst/>
            </a:prstGeom>
            <a:noFill/>
            <a:ln>
              <a:noFill/>
            </a:ln>
          </p:spPr>
          <p:txBody>
            <a:bodyPr spcFirstLastPara="1" wrap="square" lIns="0" tIns="0" rIns="0" bIns="0" anchor="ctr" anchorCtr="0">
              <a:noAutofit/>
            </a:bodyPr>
            <a:lstStyle/>
            <a:p>
              <a:pPr marL="0" marR="0" lvl="0" indent="0" algn="l" rtl="0">
                <a:lnSpc>
                  <a:spcPct val="150000"/>
                </a:lnSpc>
                <a:spcBef>
                  <a:spcPts val="0"/>
                </a:spcBef>
                <a:spcAft>
                  <a:spcPts val="0"/>
                </a:spcAft>
                <a:buNone/>
              </a:pPr>
              <a:r>
                <a:rPr lang="en-US" sz="1200" dirty="0">
                  <a:solidFill>
                    <a:schemeClr val="lt1"/>
                  </a:solidFill>
                  <a:latin typeface="Calibri"/>
                  <a:ea typeface="Calibri"/>
                  <a:cs typeface="Calibri"/>
                  <a:sym typeface="Calibri"/>
                </a:rPr>
                <a:t>657 Disney Films</a:t>
              </a:r>
            </a:p>
            <a:p>
              <a:pPr marL="0" marR="0" lvl="0" indent="0" algn="l" rtl="0">
                <a:lnSpc>
                  <a:spcPct val="150000"/>
                </a:lnSpc>
                <a:spcBef>
                  <a:spcPts val="0"/>
                </a:spcBef>
                <a:spcAft>
                  <a:spcPts val="0"/>
                </a:spcAft>
                <a:buNone/>
              </a:pPr>
              <a:r>
                <a:rPr lang="en-US" sz="1200" dirty="0">
                  <a:solidFill>
                    <a:schemeClr val="lt1"/>
                  </a:solidFill>
                  <a:latin typeface="Calibri"/>
                  <a:ea typeface="Calibri"/>
                  <a:cs typeface="Calibri"/>
                  <a:sym typeface="Calibri"/>
                </a:rPr>
                <a:t>12 Disney Theme Parks</a:t>
              </a:r>
            </a:p>
            <a:p>
              <a:pPr marL="0" marR="0" lvl="0" indent="0" algn="l" rtl="0">
                <a:lnSpc>
                  <a:spcPct val="150000"/>
                </a:lnSpc>
                <a:spcBef>
                  <a:spcPts val="0"/>
                </a:spcBef>
                <a:spcAft>
                  <a:spcPts val="0"/>
                </a:spcAft>
                <a:buNone/>
              </a:pPr>
              <a:r>
                <a:rPr lang="en-US" sz="1200" dirty="0">
                  <a:solidFill>
                    <a:schemeClr val="lt1"/>
                  </a:solidFill>
                  <a:latin typeface="Calibri"/>
                  <a:ea typeface="Calibri"/>
                  <a:cs typeface="Calibri"/>
                  <a:sym typeface="Calibri"/>
                </a:rPr>
                <a:t>4 Disney Cruise Ships</a:t>
              </a:r>
            </a:p>
            <a:p>
              <a:pPr marL="0" marR="0" lvl="0" indent="0" algn="l" rtl="0">
                <a:lnSpc>
                  <a:spcPct val="150000"/>
                </a:lnSpc>
                <a:spcBef>
                  <a:spcPts val="0"/>
                </a:spcBef>
                <a:spcAft>
                  <a:spcPts val="0"/>
                </a:spcAft>
                <a:buNone/>
              </a:pPr>
              <a:r>
                <a:rPr lang="en-US" sz="1200" dirty="0">
                  <a:solidFill>
                    <a:schemeClr val="lt1"/>
                  </a:solidFill>
                  <a:latin typeface="Calibri"/>
                  <a:ea typeface="Calibri"/>
                  <a:cs typeface="Calibri"/>
                  <a:sym typeface="Calibri"/>
                </a:rPr>
                <a:t>190,000 Employees</a:t>
              </a:r>
            </a:p>
            <a:p>
              <a:pPr marL="0" marR="0" lvl="0" indent="0" algn="l" rtl="0">
                <a:lnSpc>
                  <a:spcPct val="150000"/>
                </a:lnSpc>
                <a:spcBef>
                  <a:spcPts val="0"/>
                </a:spcBef>
                <a:spcAft>
                  <a:spcPts val="0"/>
                </a:spcAft>
                <a:buNone/>
              </a:pPr>
              <a:r>
                <a:rPr lang="en-US" sz="1200" dirty="0">
                  <a:solidFill>
                    <a:schemeClr val="lt1"/>
                  </a:solidFill>
                  <a:latin typeface="Calibri"/>
                  <a:ea typeface="Calibri"/>
                  <a:cs typeface="Calibri"/>
                  <a:sym typeface="Calibri"/>
                </a:rPr>
                <a:t>$1.7B 2021 Est. Revenue</a:t>
              </a:r>
            </a:p>
            <a:p>
              <a:pPr marL="0" marR="0" lvl="0" indent="0" algn="l" rtl="0">
                <a:lnSpc>
                  <a:spcPct val="150000"/>
                </a:lnSpc>
                <a:spcBef>
                  <a:spcPts val="0"/>
                </a:spcBef>
                <a:spcAft>
                  <a:spcPts val="0"/>
                </a:spcAft>
                <a:buNone/>
              </a:pPr>
              <a:endParaRPr lang="en-US" sz="1200" dirty="0">
                <a:solidFill>
                  <a:schemeClr val="lt1"/>
                </a:solidFill>
                <a:latin typeface="Calibri"/>
                <a:ea typeface="Calibri"/>
                <a:cs typeface="Calibri"/>
                <a:sym typeface="Calibri"/>
              </a:endParaRPr>
            </a:p>
            <a:p>
              <a:pPr marL="0" marR="0" lvl="0" indent="0" algn="l" rtl="0">
                <a:lnSpc>
                  <a:spcPct val="150000"/>
                </a:lnSpc>
                <a:spcBef>
                  <a:spcPts val="0"/>
                </a:spcBef>
                <a:spcAft>
                  <a:spcPts val="0"/>
                </a:spcAft>
                <a:buNone/>
              </a:pPr>
              <a:endParaRPr lang="en-US" sz="1200" dirty="0">
                <a:solidFill>
                  <a:schemeClr val="lt1"/>
                </a:solidFill>
                <a:latin typeface="Calibri"/>
                <a:ea typeface="Calibri"/>
                <a:cs typeface="Calibri"/>
                <a:sym typeface="Calibri"/>
              </a:endParaRPr>
            </a:p>
            <a:p>
              <a:pPr marL="0" marR="0" lvl="0" indent="0" algn="l" rtl="0">
                <a:lnSpc>
                  <a:spcPct val="150000"/>
                </a:lnSpc>
                <a:spcBef>
                  <a:spcPts val="0"/>
                </a:spcBef>
                <a:spcAft>
                  <a:spcPts val="0"/>
                </a:spcAft>
                <a:buNone/>
              </a:pPr>
              <a:endParaRPr sz="1200" dirty="0">
                <a:solidFill>
                  <a:schemeClr val="lt1"/>
                </a:solidFill>
                <a:latin typeface="Calibri"/>
                <a:ea typeface="Calibri"/>
                <a:cs typeface="Calibri"/>
                <a:sym typeface="Calibri"/>
              </a:endParaRPr>
            </a:p>
          </p:txBody>
        </p:sp>
      </p:grpSp>
      <p:sp>
        <p:nvSpPr>
          <p:cNvPr id="157" name="Google Shape;157;p8"/>
          <p:cNvSpPr/>
          <p:nvPr/>
        </p:nvSpPr>
        <p:spPr>
          <a:xfrm>
            <a:off x="9852658" y="1"/>
            <a:ext cx="2339342" cy="2707571"/>
          </a:xfrm>
          <a:custGeom>
            <a:avLst/>
            <a:gdLst/>
            <a:ahLst/>
            <a:cxnLst/>
            <a:rect l="l" t="t" r="r" b="b"/>
            <a:pathLst>
              <a:path w="2339342" h="2707571" extrusionOk="0">
                <a:moveTo>
                  <a:pt x="29608" y="0"/>
                </a:moveTo>
                <a:lnTo>
                  <a:pt x="614109" y="0"/>
                </a:lnTo>
                <a:lnTo>
                  <a:pt x="587624" y="173532"/>
                </a:lnTo>
                <a:cubicBezTo>
                  <a:pt x="581565" y="233197"/>
                  <a:pt x="578461" y="293734"/>
                  <a:pt x="578461" y="354997"/>
                </a:cubicBezTo>
                <a:cubicBezTo>
                  <a:pt x="578461" y="1273938"/>
                  <a:pt x="1276852" y="2029762"/>
                  <a:pt x="2171813" y="2120651"/>
                </a:cubicBezTo>
                <a:lnTo>
                  <a:pt x="2339342" y="2129110"/>
                </a:lnTo>
                <a:lnTo>
                  <a:pt x="2339342" y="2707571"/>
                </a:lnTo>
                <a:lnTo>
                  <a:pt x="2112669" y="2696125"/>
                </a:lnTo>
                <a:cubicBezTo>
                  <a:pt x="926014" y="2575614"/>
                  <a:pt x="0" y="1573447"/>
                  <a:pt x="0" y="354997"/>
                </a:cubicBezTo>
                <a:cubicBezTo>
                  <a:pt x="0" y="273767"/>
                  <a:pt x="4116" y="193498"/>
                  <a:pt x="12150" y="114388"/>
                </a:cubicBezTo>
                <a:close/>
              </a:path>
            </a:pathLst>
          </a:custGeom>
          <a:solidFill>
            <a:srgbClr val="56C09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2" name="Google Shape;192;p8"/>
          <p:cNvSpPr/>
          <p:nvPr/>
        </p:nvSpPr>
        <p:spPr>
          <a:xfrm>
            <a:off x="0" y="5113929"/>
            <a:ext cx="2390572" cy="1757312"/>
          </a:xfrm>
          <a:custGeom>
            <a:avLst/>
            <a:gdLst/>
            <a:ahLst/>
            <a:cxnLst/>
            <a:rect l="l" t="t" r="r" b="b"/>
            <a:pathLst>
              <a:path w="3957386" h="2909079" extrusionOk="0">
                <a:moveTo>
                  <a:pt x="1604108" y="0"/>
                </a:moveTo>
                <a:cubicBezTo>
                  <a:pt x="2903788" y="0"/>
                  <a:pt x="3957386" y="1053598"/>
                  <a:pt x="3957386" y="2353278"/>
                </a:cubicBezTo>
                <a:cubicBezTo>
                  <a:pt x="3957386" y="2515738"/>
                  <a:pt x="3940924" y="2674353"/>
                  <a:pt x="3909576" y="2827546"/>
                </a:cubicBezTo>
                <a:lnTo>
                  <a:pt x="3888612" y="2909079"/>
                </a:lnTo>
                <a:lnTo>
                  <a:pt x="3288876" y="2909079"/>
                </a:lnTo>
                <a:lnTo>
                  <a:pt x="3299133" y="2881055"/>
                </a:lnTo>
                <a:cubicBezTo>
                  <a:pt x="3350990" y="2714330"/>
                  <a:pt x="3378925" y="2537067"/>
                  <a:pt x="3378925" y="2353278"/>
                </a:cubicBezTo>
                <a:cubicBezTo>
                  <a:pt x="3378925" y="1373074"/>
                  <a:pt x="2584312" y="578461"/>
                  <a:pt x="1604108" y="578461"/>
                </a:cubicBezTo>
                <a:cubicBezTo>
                  <a:pt x="930218" y="578461"/>
                  <a:pt x="344048" y="954040"/>
                  <a:pt x="43502" y="1507295"/>
                </a:cubicBezTo>
                <a:lnTo>
                  <a:pt x="0" y="1597600"/>
                </a:lnTo>
                <a:lnTo>
                  <a:pt x="0" y="634809"/>
                </a:lnTo>
                <a:lnTo>
                  <a:pt x="107205" y="537375"/>
                </a:lnTo>
                <a:cubicBezTo>
                  <a:pt x="513990" y="201665"/>
                  <a:pt x="1035498" y="0"/>
                  <a:pt x="1604108" y="0"/>
                </a:cubicBezTo>
                <a:close/>
              </a:path>
            </a:pathLst>
          </a:cu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93" name="Google Shape;193;p8"/>
          <p:cNvPicPr preferRelativeResize="0"/>
          <p:nvPr/>
        </p:nvPicPr>
        <p:blipFill rotWithShape="1">
          <a:blip r:embed="rId4">
            <a:alphaModFix/>
          </a:blip>
          <a:srcRect/>
          <a:stretch/>
        </p:blipFill>
        <p:spPr>
          <a:xfrm>
            <a:off x="192901" y="6494345"/>
            <a:ext cx="263639" cy="263639"/>
          </a:xfrm>
          <a:prstGeom prst="rect">
            <a:avLst/>
          </a:prstGeom>
          <a:noFill/>
          <a:ln>
            <a:noFill/>
          </a:ln>
        </p:spPr>
      </p:pic>
      <p:sp>
        <p:nvSpPr>
          <p:cNvPr id="194" name="Google Shape;194;p8"/>
          <p:cNvSpPr/>
          <p:nvPr/>
        </p:nvSpPr>
        <p:spPr>
          <a:xfrm>
            <a:off x="404153" y="6537641"/>
            <a:ext cx="1141659" cy="25391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50">
                <a:solidFill>
                  <a:schemeClr val="lt1"/>
                </a:solidFill>
                <a:latin typeface="Arial"/>
                <a:ea typeface="Arial"/>
                <a:cs typeface="Arial"/>
                <a:sym typeface="Arial"/>
              </a:rPr>
              <a:t>WaltDisneyStyle</a:t>
            </a:r>
            <a:endParaRPr sz="800">
              <a:solidFill>
                <a:schemeClr val="lt1"/>
              </a:solidFill>
              <a:latin typeface="Raleway"/>
              <a:ea typeface="Raleway"/>
              <a:cs typeface="Raleway"/>
              <a:sym typeface="Raleway"/>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2B59"/>
        </a:solidFill>
        <a:effectLst/>
      </p:bgPr>
    </p:bg>
    <p:spTree>
      <p:nvGrpSpPr>
        <p:cNvPr id="1" name="Shape 248"/>
        <p:cNvGrpSpPr/>
        <p:nvPr/>
      </p:nvGrpSpPr>
      <p:grpSpPr>
        <a:xfrm>
          <a:off x="0" y="0"/>
          <a:ext cx="0" cy="0"/>
          <a:chOff x="0" y="0"/>
          <a:chExt cx="0" cy="0"/>
        </a:xfrm>
      </p:grpSpPr>
      <p:grpSp>
        <p:nvGrpSpPr>
          <p:cNvPr id="249" name="Google Shape;249;p18"/>
          <p:cNvGrpSpPr/>
          <p:nvPr/>
        </p:nvGrpSpPr>
        <p:grpSpPr>
          <a:xfrm>
            <a:off x="587375" y="1447730"/>
            <a:ext cx="4359347" cy="4716181"/>
            <a:chOff x="457379" y="1084703"/>
            <a:chExt cx="4359347" cy="4716181"/>
          </a:xfrm>
        </p:grpSpPr>
        <p:sp>
          <p:nvSpPr>
            <p:cNvPr id="250" name="Google Shape;250;p18"/>
            <p:cNvSpPr txBox="1"/>
            <p:nvPr/>
          </p:nvSpPr>
          <p:spPr>
            <a:xfrm>
              <a:off x="457379" y="2549619"/>
              <a:ext cx="4359347" cy="2308284"/>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Font typeface="Arial" panose="020B0604020202020204" pitchFamily="34" charset="0"/>
                <a:buChar char="•"/>
              </a:pPr>
              <a:r>
                <a:rPr lang="en-US" sz="1600" dirty="0">
                  <a:solidFill>
                    <a:schemeClr val="lt1"/>
                  </a:solidFill>
                  <a:latin typeface="Raleway"/>
                  <a:ea typeface="Raleway"/>
                  <a:cs typeface="Raleway"/>
                  <a:sym typeface="Raleway"/>
                </a:rPr>
                <a:t>Full Length Features</a:t>
              </a:r>
            </a:p>
            <a:p>
              <a:pPr marL="285750" marR="0" lvl="0" indent="-285750" algn="l" rtl="0">
                <a:spcBef>
                  <a:spcPts val="0"/>
                </a:spcBef>
                <a:spcAft>
                  <a:spcPts val="0"/>
                </a:spcAft>
                <a:buFont typeface="Arial" panose="020B0604020202020204" pitchFamily="34" charset="0"/>
                <a:buChar char="•"/>
              </a:pPr>
              <a:r>
                <a:rPr lang="en-US" sz="1600" dirty="0">
                  <a:solidFill>
                    <a:schemeClr val="lt1"/>
                  </a:solidFill>
                  <a:latin typeface="Raleway"/>
                  <a:ea typeface="Raleway"/>
                  <a:cs typeface="Raleway"/>
                  <a:sym typeface="Raleway"/>
                </a:rPr>
                <a:t>No Shorts</a:t>
              </a:r>
            </a:p>
            <a:p>
              <a:pPr marL="285750" marR="0" lvl="0" indent="-285750" algn="l" rtl="0">
                <a:spcBef>
                  <a:spcPts val="0"/>
                </a:spcBef>
                <a:spcAft>
                  <a:spcPts val="0"/>
                </a:spcAft>
                <a:buFont typeface="Arial" panose="020B0604020202020204" pitchFamily="34" charset="0"/>
                <a:buChar char="•"/>
              </a:pPr>
              <a:r>
                <a:rPr lang="en-US" sz="1600" dirty="0">
                  <a:solidFill>
                    <a:schemeClr val="lt1"/>
                  </a:solidFill>
                  <a:latin typeface="Raleway"/>
                  <a:ea typeface="Raleway"/>
                  <a:cs typeface="Raleway"/>
                  <a:sym typeface="Raleway"/>
                </a:rPr>
                <a:t>No Direct to Video</a:t>
              </a:r>
            </a:p>
            <a:p>
              <a:pPr marL="285750" marR="0" lvl="0" indent="-285750" algn="l" rtl="0">
                <a:spcBef>
                  <a:spcPts val="0"/>
                </a:spcBef>
                <a:spcAft>
                  <a:spcPts val="0"/>
                </a:spcAft>
                <a:buFont typeface="Arial" panose="020B0604020202020204" pitchFamily="34" charset="0"/>
                <a:buChar char="•"/>
              </a:pPr>
              <a:r>
                <a:rPr lang="en-US" sz="1600" dirty="0">
                  <a:solidFill>
                    <a:schemeClr val="lt1"/>
                  </a:solidFill>
                  <a:latin typeface="Raleway"/>
                  <a:ea typeface="Raleway"/>
                  <a:cs typeface="Raleway"/>
                  <a:sym typeface="Raleway"/>
                </a:rPr>
                <a:t>No Direct to Streaming</a:t>
              </a:r>
            </a:p>
            <a:p>
              <a:pPr marL="285750" marR="0" lvl="0" indent="-285750" algn="l" rtl="0">
                <a:spcBef>
                  <a:spcPts val="0"/>
                </a:spcBef>
                <a:spcAft>
                  <a:spcPts val="0"/>
                </a:spcAft>
                <a:buFont typeface="Arial" panose="020B0604020202020204" pitchFamily="34" charset="0"/>
                <a:buChar char="•"/>
              </a:pPr>
              <a:endParaRPr lang="en-US" sz="1600" dirty="0">
                <a:solidFill>
                  <a:schemeClr val="lt1"/>
                </a:solidFill>
                <a:latin typeface="Raleway"/>
                <a:ea typeface="Raleway"/>
                <a:cs typeface="Raleway"/>
                <a:sym typeface="Raleway"/>
              </a:endParaRPr>
            </a:p>
            <a:p>
              <a:pPr marL="285750" marR="0" lvl="0" indent="-285750" algn="l" rtl="0">
                <a:spcBef>
                  <a:spcPts val="0"/>
                </a:spcBef>
                <a:spcAft>
                  <a:spcPts val="0"/>
                </a:spcAft>
                <a:buFont typeface="Arial" panose="020B0604020202020204" pitchFamily="34" charset="0"/>
                <a:buChar char="•"/>
              </a:pPr>
              <a:r>
                <a:rPr lang="en-US" sz="1600" dirty="0">
                  <a:solidFill>
                    <a:schemeClr val="lt1"/>
                  </a:solidFill>
                  <a:latin typeface="Raleway"/>
                  <a:ea typeface="Raleway"/>
                  <a:cs typeface="Raleway"/>
                  <a:sym typeface="Raleway"/>
                </a:rPr>
                <a:t>Include Pixar</a:t>
              </a:r>
            </a:p>
            <a:p>
              <a:pPr marL="285750" marR="0" lvl="0" indent="-285750" algn="l" rtl="0">
                <a:spcBef>
                  <a:spcPts val="0"/>
                </a:spcBef>
                <a:spcAft>
                  <a:spcPts val="0"/>
                </a:spcAft>
                <a:buFont typeface="Arial" panose="020B0604020202020204" pitchFamily="34" charset="0"/>
                <a:buChar char="•"/>
              </a:pPr>
              <a:r>
                <a:rPr lang="en-US" sz="1600" dirty="0">
                  <a:solidFill>
                    <a:schemeClr val="lt1"/>
                  </a:solidFill>
                  <a:latin typeface="Raleway"/>
                  <a:ea typeface="Raleway"/>
                  <a:cs typeface="Raleway"/>
                  <a:sym typeface="Raleway"/>
                </a:rPr>
                <a:t>Include Live Action/Hybrids</a:t>
              </a:r>
            </a:p>
            <a:p>
              <a:pPr marL="285750" marR="0" lvl="0" indent="-285750" algn="l" rtl="0">
                <a:spcBef>
                  <a:spcPts val="0"/>
                </a:spcBef>
                <a:spcAft>
                  <a:spcPts val="0"/>
                </a:spcAft>
                <a:buFont typeface="Arial" panose="020B0604020202020204" pitchFamily="34" charset="0"/>
                <a:buChar char="•"/>
              </a:pPr>
              <a:r>
                <a:rPr lang="en-US" sz="1600" dirty="0">
                  <a:solidFill>
                    <a:schemeClr val="lt1"/>
                  </a:solidFill>
                  <a:latin typeface="Raleway"/>
                  <a:ea typeface="Raleway"/>
                  <a:cs typeface="Raleway"/>
                  <a:sym typeface="Raleway"/>
                </a:rPr>
                <a:t>Include Musicals, Dramas, Comedy, Documentaries, and more</a:t>
              </a:r>
              <a:endParaRPr sz="1600" dirty="0">
                <a:solidFill>
                  <a:schemeClr val="lt1"/>
                </a:solidFill>
                <a:latin typeface="Raleway"/>
                <a:ea typeface="Raleway"/>
                <a:cs typeface="Raleway"/>
                <a:sym typeface="Raleway"/>
              </a:endParaRPr>
            </a:p>
          </p:txBody>
        </p:sp>
        <p:sp>
          <p:nvSpPr>
            <p:cNvPr id="251" name="Google Shape;251;p18"/>
            <p:cNvSpPr txBox="1"/>
            <p:nvPr/>
          </p:nvSpPr>
          <p:spPr>
            <a:xfrm>
              <a:off x="457379" y="1084703"/>
              <a:ext cx="3093860" cy="76940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b="1" dirty="0">
                  <a:solidFill>
                    <a:schemeClr val="lt1"/>
                  </a:solidFill>
                  <a:latin typeface="Raleway"/>
                  <a:ea typeface="Raleway"/>
                  <a:cs typeface="Raleway"/>
                  <a:sym typeface="Raleway"/>
                </a:rPr>
                <a:t>Scope</a:t>
              </a:r>
              <a:endParaRPr sz="4400" b="1" dirty="0">
                <a:solidFill>
                  <a:schemeClr val="lt1"/>
                </a:solidFill>
                <a:latin typeface="Raleway"/>
                <a:ea typeface="Raleway"/>
                <a:cs typeface="Raleway"/>
                <a:sym typeface="Raleway"/>
              </a:endParaRPr>
            </a:p>
          </p:txBody>
        </p:sp>
        <p:sp>
          <p:nvSpPr>
            <p:cNvPr id="252" name="Google Shape;252;p18"/>
            <p:cNvSpPr/>
            <p:nvPr/>
          </p:nvSpPr>
          <p:spPr>
            <a:xfrm>
              <a:off x="536843" y="2222500"/>
              <a:ext cx="3134474" cy="3578384"/>
            </a:xfrm>
            <a:prstGeom prst="rect">
              <a:avLst/>
            </a:prstGeom>
            <a:noFill/>
            <a:ln>
              <a:noFill/>
            </a:ln>
          </p:spPr>
          <p:txBody>
            <a:bodyPr spcFirstLastPara="1" wrap="square" lIns="0" tIns="0" rIns="0" bIns="0" anchor="ctr" anchorCtr="0">
              <a:noAutofit/>
            </a:bodyPr>
            <a:lstStyle/>
            <a:p>
              <a:pPr marL="0" marR="0" lvl="0" indent="0" algn="l" rtl="0">
                <a:lnSpc>
                  <a:spcPct val="150000"/>
                </a:lnSpc>
                <a:spcBef>
                  <a:spcPts val="0"/>
                </a:spcBef>
                <a:spcAft>
                  <a:spcPts val="0"/>
                </a:spcAft>
                <a:buNone/>
              </a:pPr>
              <a:endParaRPr sz="1200" dirty="0">
                <a:solidFill>
                  <a:schemeClr val="lt1"/>
                </a:solidFill>
                <a:latin typeface="Calibri"/>
                <a:ea typeface="Calibri"/>
                <a:cs typeface="Calibri"/>
                <a:sym typeface="Calibri"/>
              </a:endParaRPr>
            </a:p>
          </p:txBody>
        </p:sp>
      </p:grpSp>
      <p:pic>
        <p:nvPicPr>
          <p:cNvPr id="253" name="Google Shape;253;p18"/>
          <p:cNvPicPr preferRelativeResize="0">
            <a:picLocks noGrp="1"/>
          </p:cNvPicPr>
          <p:nvPr>
            <p:ph type="pic" idx="2"/>
          </p:nvPr>
        </p:nvPicPr>
        <p:blipFill rotWithShape="1">
          <a:blip r:embed="rId3">
            <a:alphaModFix/>
          </a:blip>
          <a:srcRect l="29396" r="29396"/>
          <a:stretch/>
        </p:blipFill>
        <p:spPr>
          <a:xfrm>
            <a:off x="4532313" y="0"/>
            <a:ext cx="4238625" cy="6858000"/>
          </a:xfrm>
          <a:prstGeom prst="rect">
            <a:avLst/>
          </a:prstGeom>
          <a:solidFill>
            <a:srgbClr val="E7E7E7"/>
          </a:solidFill>
          <a:ln>
            <a:noFill/>
          </a:ln>
        </p:spPr>
      </p:pic>
      <p:pic>
        <p:nvPicPr>
          <p:cNvPr id="254" name="Google Shape;254;p18"/>
          <p:cNvPicPr preferRelativeResize="0">
            <a:picLocks noGrp="1"/>
          </p:cNvPicPr>
          <p:nvPr>
            <p:ph type="pic" idx="3"/>
          </p:nvPr>
        </p:nvPicPr>
        <p:blipFill rotWithShape="1">
          <a:blip r:embed="rId4">
            <a:alphaModFix/>
          </a:blip>
          <a:srcRect t="2535" b="2534"/>
          <a:stretch/>
        </p:blipFill>
        <p:spPr>
          <a:xfrm>
            <a:off x="8940799" y="1193800"/>
            <a:ext cx="3251201" cy="2057400"/>
          </a:xfrm>
          <a:prstGeom prst="rect">
            <a:avLst/>
          </a:prstGeom>
          <a:solidFill>
            <a:srgbClr val="E7E7E7"/>
          </a:solidFill>
          <a:ln>
            <a:noFill/>
          </a:ln>
        </p:spPr>
      </p:pic>
      <p:pic>
        <p:nvPicPr>
          <p:cNvPr id="255" name="Google Shape;255;p18"/>
          <p:cNvPicPr preferRelativeResize="0">
            <a:picLocks noGrp="1"/>
          </p:cNvPicPr>
          <p:nvPr>
            <p:ph type="pic" idx="4"/>
          </p:nvPr>
        </p:nvPicPr>
        <p:blipFill rotWithShape="1">
          <a:blip r:embed="rId5">
            <a:alphaModFix/>
          </a:blip>
          <a:srcRect t="2521" b="2521"/>
          <a:stretch/>
        </p:blipFill>
        <p:spPr>
          <a:xfrm>
            <a:off x="8940799" y="3403600"/>
            <a:ext cx="3251201" cy="2057400"/>
          </a:xfrm>
          <a:prstGeom prst="rect">
            <a:avLst/>
          </a:prstGeom>
          <a:solidFill>
            <a:srgbClr val="E7E7E7"/>
          </a:solidFill>
          <a:ln>
            <a:noFill/>
          </a:ln>
        </p:spPr>
      </p:pic>
      <p:sp>
        <p:nvSpPr>
          <p:cNvPr id="256" name="Google Shape;256;p18"/>
          <p:cNvSpPr/>
          <p:nvPr/>
        </p:nvSpPr>
        <p:spPr>
          <a:xfrm>
            <a:off x="7047647" y="4315635"/>
            <a:ext cx="3696552" cy="3696552"/>
          </a:xfrm>
          <a:custGeom>
            <a:avLst/>
            <a:gdLst/>
            <a:ahLst/>
            <a:cxnLst/>
            <a:rect l="l" t="t" r="r" b="b"/>
            <a:pathLst>
              <a:path w="3696552" h="3696552" extrusionOk="0">
                <a:moveTo>
                  <a:pt x="1848276" y="454326"/>
                </a:moveTo>
                <a:cubicBezTo>
                  <a:pt x="1078419" y="454326"/>
                  <a:pt x="454326" y="1078419"/>
                  <a:pt x="454326" y="1848276"/>
                </a:cubicBezTo>
                <a:cubicBezTo>
                  <a:pt x="454326" y="2618133"/>
                  <a:pt x="1078419" y="3242226"/>
                  <a:pt x="1848276" y="3242226"/>
                </a:cubicBezTo>
                <a:cubicBezTo>
                  <a:pt x="2618133" y="3242226"/>
                  <a:pt x="3242226" y="2618133"/>
                  <a:pt x="3242226" y="1848276"/>
                </a:cubicBezTo>
                <a:cubicBezTo>
                  <a:pt x="3242226" y="1078419"/>
                  <a:pt x="2618133" y="454326"/>
                  <a:pt x="1848276" y="454326"/>
                </a:cubicBezTo>
                <a:close/>
                <a:moveTo>
                  <a:pt x="1848276" y="0"/>
                </a:moveTo>
                <a:cubicBezTo>
                  <a:pt x="2869051" y="0"/>
                  <a:pt x="3696552" y="827501"/>
                  <a:pt x="3696552" y="1848276"/>
                </a:cubicBezTo>
                <a:cubicBezTo>
                  <a:pt x="3696552" y="2869051"/>
                  <a:pt x="2869051" y="3696552"/>
                  <a:pt x="1848276" y="3696552"/>
                </a:cubicBezTo>
                <a:cubicBezTo>
                  <a:pt x="827501" y="3696552"/>
                  <a:pt x="0" y="2869051"/>
                  <a:pt x="0" y="1848276"/>
                </a:cubicBezTo>
                <a:cubicBezTo>
                  <a:pt x="0" y="827501"/>
                  <a:pt x="827501" y="0"/>
                  <a:pt x="1848276" y="0"/>
                </a:cubicBezTo>
                <a:close/>
              </a:path>
            </a:pathLst>
          </a:cu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724176671"/>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7DAA"/>
        </a:solidFill>
        <a:effectLst/>
      </p:bgPr>
    </p:bg>
    <p:spTree>
      <p:nvGrpSpPr>
        <p:cNvPr id="1" name="Shape 260"/>
        <p:cNvGrpSpPr/>
        <p:nvPr/>
      </p:nvGrpSpPr>
      <p:grpSpPr>
        <a:xfrm>
          <a:off x="0" y="0"/>
          <a:ext cx="0" cy="0"/>
          <a:chOff x="0" y="0"/>
          <a:chExt cx="0" cy="0"/>
        </a:xfrm>
      </p:grpSpPr>
      <p:sp>
        <p:nvSpPr>
          <p:cNvPr id="262" name="Google Shape;262;p49"/>
          <p:cNvSpPr/>
          <p:nvPr/>
        </p:nvSpPr>
        <p:spPr>
          <a:xfrm>
            <a:off x="8295872" y="0"/>
            <a:ext cx="3896128" cy="6858000"/>
          </a:xfrm>
          <a:prstGeom prst="rect">
            <a:avLst/>
          </a:prstGeom>
          <a:solidFill>
            <a:srgbClr val="56C09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grpSp>
        <p:nvGrpSpPr>
          <p:cNvPr id="264" name="Google Shape;264;p49"/>
          <p:cNvGrpSpPr/>
          <p:nvPr/>
        </p:nvGrpSpPr>
        <p:grpSpPr>
          <a:xfrm>
            <a:off x="1577857" y="779016"/>
            <a:ext cx="4359348" cy="3487680"/>
            <a:chOff x="620921" y="2453313"/>
            <a:chExt cx="4359348" cy="2591318"/>
          </a:xfrm>
        </p:grpSpPr>
        <p:sp>
          <p:nvSpPr>
            <p:cNvPr id="265" name="Google Shape;265;p49"/>
            <p:cNvSpPr txBox="1"/>
            <p:nvPr/>
          </p:nvSpPr>
          <p:spPr>
            <a:xfrm>
              <a:off x="620922" y="3878416"/>
              <a:ext cx="4359347" cy="116621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chemeClr val="lt1"/>
                  </a:solidFill>
                  <a:latin typeface="Raleway"/>
                  <a:ea typeface="Raleway"/>
                  <a:cs typeface="Raleway"/>
                  <a:sym typeface="Raleway"/>
                </a:rPr>
                <a:t>Films List by Disney.com</a:t>
              </a:r>
            </a:p>
            <a:p>
              <a:pPr marL="0" marR="0" lvl="0" indent="0" algn="l" rtl="0">
                <a:spcBef>
                  <a:spcPts val="0"/>
                </a:spcBef>
                <a:spcAft>
                  <a:spcPts val="0"/>
                </a:spcAft>
                <a:buNone/>
              </a:pPr>
              <a:endParaRPr lang="en-US" sz="1600" dirty="0">
                <a:solidFill>
                  <a:schemeClr val="lt1"/>
                </a:solidFill>
                <a:latin typeface="Raleway"/>
                <a:ea typeface="Raleway"/>
                <a:cs typeface="Raleway"/>
                <a:sym typeface="Raleway"/>
              </a:endParaRPr>
            </a:p>
            <a:p>
              <a:pPr marL="0" marR="0" lvl="0" indent="0" algn="l" rtl="0">
                <a:spcBef>
                  <a:spcPts val="0"/>
                </a:spcBef>
                <a:spcAft>
                  <a:spcPts val="0"/>
                </a:spcAft>
                <a:buNone/>
              </a:pPr>
              <a:r>
                <a:rPr lang="en-US" sz="1600" dirty="0">
                  <a:solidFill>
                    <a:schemeClr val="lt1"/>
                  </a:solidFill>
                  <a:latin typeface="Raleway"/>
                  <a:ea typeface="Raleway"/>
                  <a:cs typeface="Raleway"/>
                  <a:sym typeface="Raleway"/>
                </a:rPr>
                <a:t>Film Meta Stats by IMDB.com</a:t>
              </a:r>
            </a:p>
            <a:p>
              <a:pPr marL="0" marR="0" lvl="0" indent="0" algn="l" rtl="0">
                <a:spcBef>
                  <a:spcPts val="0"/>
                </a:spcBef>
                <a:spcAft>
                  <a:spcPts val="0"/>
                </a:spcAft>
                <a:buNone/>
              </a:pPr>
              <a:endParaRPr lang="en-US" sz="1600" dirty="0">
                <a:solidFill>
                  <a:schemeClr val="lt1"/>
                </a:solidFill>
                <a:latin typeface="Raleway"/>
                <a:ea typeface="Raleway"/>
                <a:cs typeface="Raleway"/>
                <a:sym typeface="Raleway"/>
              </a:endParaRPr>
            </a:p>
            <a:p>
              <a:pPr marL="0" marR="0" lvl="0" indent="0" algn="l" rtl="0">
                <a:spcBef>
                  <a:spcPts val="0"/>
                </a:spcBef>
                <a:spcAft>
                  <a:spcPts val="0"/>
                </a:spcAft>
                <a:buNone/>
              </a:pPr>
              <a:r>
                <a:rPr lang="en-US" sz="1600" dirty="0">
                  <a:solidFill>
                    <a:schemeClr val="lt1"/>
                  </a:solidFill>
                  <a:latin typeface="Raleway"/>
                  <a:ea typeface="Raleway"/>
                  <a:cs typeface="Raleway"/>
                  <a:sym typeface="Raleway"/>
                </a:rPr>
                <a:t>Film Principals by IMDB.com</a:t>
              </a:r>
            </a:p>
            <a:p>
              <a:pPr marL="0" marR="0" lvl="0" indent="0" algn="l" rtl="0">
                <a:spcBef>
                  <a:spcPts val="0"/>
                </a:spcBef>
                <a:spcAft>
                  <a:spcPts val="0"/>
                </a:spcAft>
                <a:buNone/>
              </a:pPr>
              <a:endParaRPr lang="en-US" sz="1600" dirty="0">
                <a:solidFill>
                  <a:schemeClr val="lt1"/>
                </a:solidFill>
                <a:latin typeface="Raleway"/>
                <a:ea typeface="Raleway"/>
                <a:cs typeface="Raleway"/>
                <a:sym typeface="Raleway"/>
              </a:endParaRPr>
            </a:p>
          </p:txBody>
        </p:sp>
        <p:sp>
          <p:nvSpPr>
            <p:cNvPr id="266" name="Google Shape;266;p49"/>
            <p:cNvSpPr txBox="1"/>
            <p:nvPr/>
          </p:nvSpPr>
          <p:spPr>
            <a:xfrm>
              <a:off x="620921" y="2453313"/>
              <a:ext cx="3971131" cy="76940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b="1" dirty="0">
                  <a:solidFill>
                    <a:schemeClr val="lt1"/>
                  </a:solidFill>
                  <a:latin typeface="Raleway"/>
                  <a:ea typeface="Raleway"/>
                  <a:cs typeface="Raleway"/>
                  <a:sym typeface="Raleway"/>
                </a:rPr>
                <a:t>Data</a:t>
              </a:r>
              <a:endParaRPr sz="4400" b="1" dirty="0">
                <a:solidFill>
                  <a:schemeClr val="lt1"/>
                </a:solidFill>
                <a:latin typeface="Raleway"/>
                <a:ea typeface="Raleway"/>
                <a:cs typeface="Raleway"/>
                <a:sym typeface="Raleway"/>
              </a:endParaRPr>
            </a:p>
          </p:txBody>
        </p:sp>
      </p:grpSp>
      <p:sp>
        <p:nvSpPr>
          <p:cNvPr id="267" name="Google Shape;267;p49"/>
          <p:cNvSpPr/>
          <p:nvPr/>
        </p:nvSpPr>
        <p:spPr>
          <a:xfrm>
            <a:off x="701386" y="2703771"/>
            <a:ext cx="4000375" cy="1399658"/>
          </a:xfrm>
          <a:prstGeom prst="rect">
            <a:avLst/>
          </a:prstGeom>
          <a:noFill/>
          <a:ln>
            <a:noFill/>
          </a:ln>
        </p:spPr>
        <p:txBody>
          <a:bodyPr spcFirstLastPara="1" wrap="square" lIns="0" tIns="0" rIns="0" bIns="0" anchor="ctr" anchorCtr="0">
            <a:noAutofit/>
          </a:bodyPr>
          <a:lstStyle/>
          <a:p>
            <a:pPr marL="0" marR="0" lvl="0" indent="0" algn="l" rtl="0">
              <a:lnSpc>
                <a:spcPct val="150000"/>
              </a:lnSpc>
              <a:spcBef>
                <a:spcPts val="0"/>
              </a:spcBef>
              <a:spcAft>
                <a:spcPts val="0"/>
              </a:spcAft>
              <a:buNone/>
            </a:pPr>
            <a:endParaRPr sz="1200" dirty="0">
              <a:solidFill>
                <a:schemeClr val="lt1"/>
              </a:solidFill>
              <a:latin typeface="Calibri"/>
              <a:ea typeface="Calibri"/>
              <a:cs typeface="Calibri"/>
              <a:sym typeface="Calibri"/>
            </a:endParaRPr>
          </a:p>
        </p:txBody>
      </p:sp>
      <p:pic>
        <p:nvPicPr>
          <p:cNvPr id="261" name="Google Shape;261;p49"/>
          <p:cNvPicPr preferRelativeResize="0">
            <a:picLocks noGrp="1"/>
          </p:cNvPicPr>
          <p:nvPr>
            <p:ph type="pic" idx="2"/>
          </p:nvPr>
        </p:nvPicPr>
        <p:blipFill rotWithShape="1">
          <a:blip r:embed="rId3">
            <a:alphaModFix/>
          </a:blip>
          <a:srcRect l="37061" r="37061"/>
          <a:stretch/>
        </p:blipFill>
        <p:spPr>
          <a:xfrm>
            <a:off x="6515884" y="0"/>
            <a:ext cx="2743200" cy="6858000"/>
          </a:xfrm>
          <a:prstGeom prst="rect">
            <a:avLst/>
          </a:prstGeom>
          <a:solidFill>
            <a:srgbClr val="E7E7E7"/>
          </a:solidFill>
          <a:ln>
            <a:noFill/>
          </a:ln>
        </p:spPr>
      </p:pic>
      <p:sp>
        <p:nvSpPr>
          <p:cNvPr id="263" name="Google Shape;263;p49"/>
          <p:cNvSpPr/>
          <p:nvPr/>
        </p:nvSpPr>
        <p:spPr>
          <a:xfrm>
            <a:off x="4182832" y="4556920"/>
            <a:ext cx="3765976" cy="3765976"/>
          </a:xfrm>
          <a:custGeom>
            <a:avLst/>
            <a:gdLst/>
            <a:ahLst/>
            <a:cxnLst/>
            <a:rect l="l" t="t" r="r" b="b"/>
            <a:pathLst>
              <a:path w="3696552" h="3696552" extrusionOk="0">
                <a:moveTo>
                  <a:pt x="1848276" y="454326"/>
                </a:moveTo>
                <a:cubicBezTo>
                  <a:pt x="1078419" y="454326"/>
                  <a:pt x="454326" y="1078419"/>
                  <a:pt x="454326" y="1848276"/>
                </a:cubicBezTo>
                <a:cubicBezTo>
                  <a:pt x="454326" y="2618133"/>
                  <a:pt x="1078419" y="3242226"/>
                  <a:pt x="1848276" y="3242226"/>
                </a:cubicBezTo>
                <a:cubicBezTo>
                  <a:pt x="2618133" y="3242226"/>
                  <a:pt x="3242226" y="2618133"/>
                  <a:pt x="3242226" y="1848276"/>
                </a:cubicBezTo>
                <a:cubicBezTo>
                  <a:pt x="3242226" y="1078419"/>
                  <a:pt x="2618133" y="454326"/>
                  <a:pt x="1848276" y="454326"/>
                </a:cubicBezTo>
                <a:close/>
                <a:moveTo>
                  <a:pt x="1848276" y="0"/>
                </a:moveTo>
                <a:cubicBezTo>
                  <a:pt x="2869051" y="0"/>
                  <a:pt x="3696552" y="827501"/>
                  <a:pt x="3696552" y="1848276"/>
                </a:cubicBezTo>
                <a:cubicBezTo>
                  <a:pt x="3696552" y="2869051"/>
                  <a:pt x="2869051" y="3696552"/>
                  <a:pt x="1848276" y="3696552"/>
                </a:cubicBezTo>
                <a:cubicBezTo>
                  <a:pt x="827501" y="3696552"/>
                  <a:pt x="0" y="2869051"/>
                  <a:pt x="0" y="1848276"/>
                </a:cubicBezTo>
                <a:cubicBezTo>
                  <a:pt x="0" y="827501"/>
                  <a:pt x="827501" y="0"/>
                  <a:pt x="1848276" y="0"/>
                </a:cubicBezTo>
                <a:close/>
              </a:path>
            </a:pathLst>
          </a:custGeom>
          <a:solidFill>
            <a:srgbClr val="FDAA1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34399"/>
        </a:solidFill>
        <a:effectLst/>
      </p:bgPr>
    </p:bg>
    <p:spTree>
      <p:nvGrpSpPr>
        <p:cNvPr id="1" name="Shape 198"/>
        <p:cNvGrpSpPr/>
        <p:nvPr/>
      </p:nvGrpSpPr>
      <p:grpSpPr>
        <a:xfrm>
          <a:off x="0" y="0"/>
          <a:ext cx="0" cy="0"/>
          <a:chOff x="0" y="0"/>
          <a:chExt cx="0" cy="0"/>
        </a:xfrm>
      </p:grpSpPr>
      <p:sp>
        <p:nvSpPr>
          <p:cNvPr id="199" name="Google Shape;199;p9"/>
          <p:cNvSpPr/>
          <p:nvPr/>
        </p:nvSpPr>
        <p:spPr>
          <a:xfrm>
            <a:off x="7883139" y="1844753"/>
            <a:ext cx="3214800" cy="3213980"/>
          </a:xfrm>
          <a:prstGeom prst="ellipse">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0" name="Google Shape;200;p9"/>
          <p:cNvSpPr/>
          <p:nvPr/>
        </p:nvSpPr>
        <p:spPr>
          <a:xfrm>
            <a:off x="1125704" y="1855344"/>
            <a:ext cx="3209451" cy="3213980"/>
          </a:xfrm>
          <a:prstGeom prst="ellipse">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201" name="Google Shape;201;p9"/>
          <p:cNvSpPr/>
          <p:nvPr/>
        </p:nvSpPr>
        <p:spPr>
          <a:xfrm>
            <a:off x="8286290" y="2993267"/>
            <a:ext cx="2423587" cy="1527007"/>
          </a:xfrm>
          <a:prstGeom prst="rect">
            <a:avLst/>
          </a:prstGeom>
          <a:noFill/>
          <a:ln>
            <a:noFill/>
          </a:ln>
        </p:spPr>
        <p:txBody>
          <a:bodyPr spcFirstLastPara="1" wrap="square" lIns="0" tIns="0" rIns="0" bIns="0" anchor="ctr" anchorCtr="0">
            <a:noAutofit/>
          </a:bodyPr>
          <a:lstStyle/>
          <a:p>
            <a:pPr marL="0" marR="0" lvl="0" indent="0" algn="ctr" rtl="0">
              <a:lnSpc>
                <a:spcPct val="150000"/>
              </a:lnSpc>
              <a:spcBef>
                <a:spcPts val="0"/>
              </a:spcBef>
              <a:spcAft>
                <a:spcPts val="0"/>
              </a:spcAft>
              <a:buNone/>
            </a:pPr>
            <a:r>
              <a:rPr lang="en-US" sz="1400" b="1" dirty="0">
                <a:solidFill>
                  <a:schemeClr val="lt1"/>
                </a:solidFill>
                <a:latin typeface="Calibri"/>
                <a:ea typeface="Calibri"/>
                <a:cs typeface="Calibri"/>
                <a:sym typeface="Calibri"/>
              </a:rPr>
              <a:t>Principals Stats</a:t>
            </a:r>
            <a:endParaRPr sz="1400" b="1" dirty="0">
              <a:solidFill>
                <a:schemeClr val="lt1"/>
              </a:solidFill>
              <a:latin typeface="Calibri"/>
              <a:ea typeface="Calibri"/>
              <a:cs typeface="Calibri"/>
              <a:sym typeface="Calibri"/>
            </a:endParaRPr>
          </a:p>
          <a:p>
            <a:pPr marL="0" marR="0" lvl="0" indent="0" algn="ctr" rtl="0">
              <a:lnSpc>
                <a:spcPct val="150000"/>
              </a:lnSpc>
              <a:spcBef>
                <a:spcPts val="0"/>
              </a:spcBef>
              <a:spcAft>
                <a:spcPts val="0"/>
              </a:spcAft>
              <a:buNone/>
            </a:pPr>
            <a:r>
              <a:rPr lang="en-US" sz="1200" dirty="0">
                <a:solidFill>
                  <a:schemeClr val="lt1"/>
                </a:solidFill>
                <a:latin typeface="Calibri"/>
                <a:ea typeface="Calibri"/>
                <a:cs typeface="Calibri"/>
                <a:sym typeface="Calibri"/>
              </a:rPr>
              <a:t>Previous films, previous ratings, </a:t>
            </a:r>
            <a:endParaRPr sz="1200" dirty="0">
              <a:solidFill>
                <a:schemeClr val="lt1"/>
              </a:solidFill>
              <a:latin typeface="Calibri"/>
              <a:ea typeface="Calibri"/>
              <a:cs typeface="Calibri"/>
              <a:sym typeface="Calibri"/>
            </a:endParaRPr>
          </a:p>
        </p:txBody>
      </p:sp>
      <p:sp>
        <p:nvSpPr>
          <p:cNvPr id="202" name="Google Shape;202;p9"/>
          <p:cNvSpPr/>
          <p:nvPr/>
        </p:nvSpPr>
        <p:spPr>
          <a:xfrm>
            <a:off x="1207691" y="5588597"/>
            <a:ext cx="9776618" cy="1370406"/>
          </a:xfrm>
          <a:prstGeom prst="rect">
            <a:avLst/>
          </a:prstGeom>
          <a:noFill/>
          <a:ln>
            <a:noFill/>
          </a:ln>
        </p:spPr>
        <p:txBody>
          <a:bodyPr spcFirstLastPara="1" wrap="square" lIns="0" tIns="0" rIns="0" bIns="0" anchor="t" anchorCtr="0">
            <a:noAutofit/>
          </a:bodyPr>
          <a:lstStyle/>
          <a:p>
            <a:pPr marL="0" marR="0" lvl="0" indent="0" algn="ctr" rtl="0">
              <a:lnSpc>
                <a:spcPct val="150000"/>
              </a:lnSpc>
              <a:spcBef>
                <a:spcPts val="0"/>
              </a:spcBef>
              <a:spcAft>
                <a:spcPts val="0"/>
              </a:spcAft>
              <a:buNone/>
            </a:pPr>
            <a:endParaRPr sz="1400" dirty="0">
              <a:solidFill>
                <a:schemeClr val="lt1"/>
              </a:solidFill>
              <a:latin typeface="Calibri"/>
              <a:ea typeface="Calibri"/>
              <a:cs typeface="Calibri"/>
              <a:sym typeface="Calibri"/>
            </a:endParaRPr>
          </a:p>
        </p:txBody>
      </p:sp>
      <p:sp>
        <p:nvSpPr>
          <p:cNvPr id="203" name="Google Shape;203;p9"/>
          <p:cNvSpPr/>
          <p:nvPr/>
        </p:nvSpPr>
        <p:spPr>
          <a:xfrm>
            <a:off x="1518636" y="2993267"/>
            <a:ext cx="2423587" cy="1527007"/>
          </a:xfrm>
          <a:prstGeom prst="rect">
            <a:avLst/>
          </a:prstGeom>
          <a:noFill/>
          <a:ln>
            <a:noFill/>
          </a:ln>
        </p:spPr>
        <p:txBody>
          <a:bodyPr spcFirstLastPara="1" wrap="square" lIns="0" tIns="0" rIns="0" bIns="0" anchor="ctr" anchorCtr="0">
            <a:noAutofit/>
          </a:bodyPr>
          <a:lstStyle/>
          <a:p>
            <a:pPr marL="0" marR="0" lvl="0" indent="0" algn="ctr" rtl="0">
              <a:lnSpc>
                <a:spcPct val="150000"/>
              </a:lnSpc>
              <a:spcBef>
                <a:spcPts val="0"/>
              </a:spcBef>
              <a:spcAft>
                <a:spcPts val="0"/>
              </a:spcAft>
              <a:buNone/>
            </a:pPr>
            <a:r>
              <a:rPr lang="en-US" sz="1400" b="1" dirty="0">
                <a:solidFill>
                  <a:schemeClr val="lt1"/>
                </a:solidFill>
                <a:latin typeface="Calibri"/>
                <a:ea typeface="Calibri"/>
                <a:cs typeface="Calibri"/>
                <a:sym typeface="Calibri"/>
              </a:rPr>
              <a:t>Film Stats</a:t>
            </a:r>
            <a:endParaRPr sz="1400" b="1" dirty="0">
              <a:solidFill>
                <a:schemeClr val="lt1"/>
              </a:solidFill>
              <a:latin typeface="Calibri"/>
              <a:ea typeface="Calibri"/>
              <a:cs typeface="Calibri"/>
              <a:sym typeface="Calibri"/>
            </a:endParaRPr>
          </a:p>
          <a:p>
            <a:pPr marL="0" marR="0" lvl="0" indent="0" algn="ctr" rtl="0">
              <a:lnSpc>
                <a:spcPct val="150000"/>
              </a:lnSpc>
              <a:spcBef>
                <a:spcPts val="0"/>
              </a:spcBef>
              <a:spcAft>
                <a:spcPts val="0"/>
              </a:spcAft>
              <a:buNone/>
            </a:pPr>
            <a:r>
              <a:rPr lang="en-US" sz="1200" dirty="0">
                <a:solidFill>
                  <a:schemeClr val="lt1"/>
                </a:solidFill>
                <a:latin typeface="Calibri"/>
                <a:ea typeface="Calibri"/>
                <a:cs typeface="Calibri"/>
                <a:sym typeface="Calibri"/>
              </a:rPr>
              <a:t>Release date, Budget, Revenue, IMDB Ratings  </a:t>
            </a:r>
            <a:endParaRPr sz="1200" dirty="0">
              <a:solidFill>
                <a:schemeClr val="lt1"/>
              </a:solidFill>
              <a:latin typeface="Calibri"/>
              <a:ea typeface="Calibri"/>
              <a:cs typeface="Calibri"/>
              <a:sym typeface="Calibri"/>
            </a:endParaRPr>
          </a:p>
        </p:txBody>
      </p:sp>
      <p:grpSp>
        <p:nvGrpSpPr>
          <p:cNvPr id="204" name="Google Shape;204;p9"/>
          <p:cNvGrpSpPr/>
          <p:nvPr/>
        </p:nvGrpSpPr>
        <p:grpSpPr>
          <a:xfrm>
            <a:off x="3916327" y="404303"/>
            <a:ext cx="4359347" cy="1056866"/>
            <a:chOff x="5957499" y="612029"/>
            <a:chExt cx="4359347" cy="1056866"/>
          </a:xfrm>
        </p:grpSpPr>
        <p:sp>
          <p:nvSpPr>
            <p:cNvPr id="205" name="Google Shape;205;p9"/>
            <p:cNvSpPr txBox="1"/>
            <p:nvPr/>
          </p:nvSpPr>
          <p:spPr>
            <a:xfrm>
              <a:off x="5957499" y="1330341"/>
              <a:ext cx="4359347" cy="3385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sz="1600" dirty="0">
                <a:solidFill>
                  <a:schemeClr val="lt1"/>
                </a:solidFill>
                <a:latin typeface="Raleway"/>
                <a:ea typeface="Raleway"/>
                <a:cs typeface="Raleway"/>
                <a:sym typeface="Raleway"/>
              </a:endParaRPr>
            </a:p>
          </p:txBody>
        </p:sp>
        <p:sp>
          <p:nvSpPr>
            <p:cNvPr id="206" name="Google Shape;206;p9"/>
            <p:cNvSpPr txBox="1"/>
            <p:nvPr/>
          </p:nvSpPr>
          <p:spPr>
            <a:xfrm>
              <a:off x="6027728" y="612029"/>
              <a:ext cx="4218888"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400" b="1" dirty="0">
                  <a:solidFill>
                    <a:schemeClr val="lt1"/>
                  </a:solidFill>
                  <a:latin typeface="Raleway"/>
                  <a:ea typeface="Raleway"/>
                  <a:cs typeface="Raleway"/>
                  <a:sym typeface="Raleway"/>
                </a:rPr>
                <a:t>Process</a:t>
              </a:r>
              <a:endParaRPr sz="4400" b="1" dirty="0">
                <a:solidFill>
                  <a:schemeClr val="lt1"/>
                </a:solidFill>
                <a:latin typeface="Raleway"/>
                <a:ea typeface="Raleway"/>
                <a:cs typeface="Raleway"/>
                <a:sym typeface="Raleway"/>
              </a:endParaRPr>
            </a:p>
          </p:txBody>
        </p:sp>
      </p:grpSp>
      <p:grpSp>
        <p:nvGrpSpPr>
          <p:cNvPr id="207" name="Google Shape;207;p9"/>
          <p:cNvGrpSpPr/>
          <p:nvPr/>
        </p:nvGrpSpPr>
        <p:grpSpPr>
          <a:xfrm>
            <a:off x="2440377" y="2327400"/>
            <a:ext cx="580105" cy="572421"/>
            <a:chOff x="2147" y="865"/>
            <a:chExt cx="302" cy="298"/>
          </a:xfrm>
        </p:grpSpPr>
        <p:sp>
          <p:nvSpPr>
            <p:cNvPr id="208" name="Google Shape;208;p9"/>
            <p:cNvSpPr/>
            <p:nvPr/>
          </p:nvSpPr>
          <p:spPr>
            <a:xfrm>
              <a:off x="2324" y="1014"/>
              <a:ext cx="50" cy="97"/>
            </a:xfrm>
            <a:custGeom>
              <a:avLst/>
              <a:gdLst/>
              <a:ahLst/>
              <a:cxnLst/>
              <a:rect l="l" t="t" r="r" b="b"/>
              <a:pathLst>
                <a:path w="1400" h="2724" extrusionOk="0">
                  <a:moveTo>
                    <a:pt x="700" y="568"/>
                  </a:moveTo>
                  <a:cubicBezTo>
                    <a:pt x="902" y="568"/>
                    <a:pt x="1067" y="710"/>
                    <a:pt x="1067" y="885"/>
                  </a:cubicBezTo>
                  <a:cubicBezTo>
                    <a:pt x="1067" y="977"/>
                    <a:pt x="1142" y="1052"/>
                    <a:pt x="1234" y="1052"/>
                  </a:cubicBezTo>
                  <a:cubicBezTo>
                    <a:pt x="1326" y="1052"/>
                    <a:pt x="1400" y="977"/>
                    <a:pt x="1400" y="885"/>
                  </a:cubicBezTo>
                  <a:cubicBezTo>
                    <a:pt x="1400" y="580"/>
                    <a:pt x="1173" y="323"/>
                    <a:pt x="867" y="253"/>
                  </a:cubicBezTo>
                  <a:lnTo>
                    <a:pt x="867" y="167"/>
                  </a:lnTo>
                  <a:cubicBezTo>
                    <a:pt x="867" y="75"/>
                    <a:pt x="792" y="0"/>
                    <a:pt x="700" y="0"/>
                  </a:cubicBezTo>
                  <a:cubicBezTo>
                    <a:pt x="608" y="0"/>
                    <a:pt x="534" y="75"/>
                    <a:pt x="534" y="167"/>
                  </a:cubicBezTo>
                  <a:lnTo>
                    <a:pt x="534" y="253"/>
                  </a:lnTo>
                  <a:cubicBezTo>
                    <a:pt x="228" y="323"/>
                    <a:pt x="0" y="580"/>
                    <a:pt x="0" y="885"/>
                  </a:cubicBezTo>
                  <a:cubicBezTo>
                    <a:pt x="0" y="1244"/>
                    <a:pt x="314" y="1536"/>
                    <a:pt x="700" y="1536"/>
                  </a:cubicBezTo>
                  <a:cubicBezTo>
                    <a:pt x="902" y="1536"/>
                    <a:pt x="1067" y="1678"/>
                    <a:pt x="1067" y="1853"/>
                  </a:cubicBezTo>
                  <a:cubicBezTo>
                    <a:pt x="1067" y="2028"/>
                    <a:pt x="902" y="2171"/>
                    <a:pt x="700" y="2171"/>
                  </a:cubicBezTo>
                  <a:cubicBezTo>
                    <a:pt x="498" y="2171"/>
                    <a:pt x="334" y="2028"/>
                    <a:pt x="334" y="1853"/>
                  </a:cubicBezTo>
                  <a:cubicBezTo>
                    <a:pt x="334" y="1761"/>
                    <a:pt x="259" y="1687"/>
                    <a:pt x="167" y="1687"/>
                  </a:cubicBezTo>
                  <a:cubicBezTo>
                    <a:pt x="75" y="1687"/>
                    <a:pt x="0" y="1761"/>
                    <a:pt x="0" y="1853"/>
                  </a:cubicBezTo>
                  <a:cubicBezTo>
                    <a:pt x="0" y="2159"/>
                    <a:pt x="228" y="2416"/>
                    <a:pt x="534" y="2485"/>
                  </a:cubicBezTo>
                  <a:lnTo>
                    <a:pt x="534" y="2557"/>
                  </a:lnTo>
                  <a:cubicBezTo>
                    <a:pt x="534" y="2649"/>
                    <a:pt x="608" y="2724"/>
                    <a:pt x="700" y="2724"/>
                  </a:cubicBezTo>
                  <a:cubicBezTo>
                    <a:pt x="792" y="2724"/>
                    <a:pt x="867" y="2649"/>
                    <a:pt x="867" y="2557"/>
                  </a:cubicBezTo>
                  <a:lnTo>
                    <a:pt x="867" y="2485"/>
                  </a:lnTo>
                  <a:cubicBezTo>
                    <a:pt x="1173" y="2416"/>
                    <a:pt x="1400" y="2159"/>
                    <a:pt x="1400" y="1853"/>
                  </a:cubicBezTo>
                  <a:cubicBezTo>
                    <a:pt x="1400" y="1495"/>
                    <a:pt x="1086" y="1203"/>
                    <a:pt x="700" y="1203"/>
                  </a:cubicBezTo>
                  <a:cubicBezTo>
                    <a:pt x="498" y="1203"/>
                    <a:pt x="334" y="1060"/>
                    <a:pt x="334" y="885"/>
                  </a:cubicBezTo>
                  <a:cubicBezTo>
                    <a:pt x="334" y="710"/>
                    <a:pt x="498" y="568"/>
                    <a:pt x="700" y="568"/>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9" name="Google Shape;209;p9"/>
            <p:cNvSpPr/>
            <p:nvPr/>
          </p:nvSpPr>
          <p:spPr>
            <a:xfrm>
              <a:off x="2373" y="993"/>
              <a:ext cx="53" cy="109"/>
            </a:xfrm>
            <a:custGeom>
              <a:avLst/>
              <a:gdLst/>
              <a:ahLst/>
              <a:cxnLst/>
              <a:rect l="l" t="t" r="r" b="b"/>
              <a:pathLst>
                <a:path w="1492" h="3099" extrusionOk="0">
                  <a:moveTo>
                    <a:pt x="1150" y="825"/>
                  </a:moveTo>
                  <a:cubicBezTo>
                    <a:pt x="932" y="486"/>
                    <a:pt x="625" y="215"/>
                    <a:pt x="263" y="40"/>
                  </a:cubicBezTo>
                  <a:cubicBezTo>
                    <a:pt x="180" y="0"/>
                    <a:pt x="80" y="35"/>
                    <a:pt x="40" y="118"/>
                  </a:cubicBezTo>
                  <a:cubicBezTo>
                    <a:pt x="0" y="201"/>
                    <a:pt x="35" y="301"/>
                    <a:pt x="118" y="341"/>
                  </a:cubicBezTo>
                  <a:cubicBezTo>
                    <a:pt x="750" y="644"/>
                    <a:pt x="1158" y="1293"/>
                    <a:pt x="1158" y="1994"/>
                  </a:cubicBezTo>
                  <a:cubicBezTo>
                    <a:pt x="1158" y="2294"/>
                    <a:pt x="1084" y="2591"/>
                    <a:pt x="945" y="2854"/>
                  </a:cubicBezTo>
                  <a:cubicBezTo>
                    <a:pt x="901" y="2935"/>
                    <a:pt x="932" y="3036"/>
                    <a:pt x="1013" y="3079"/>
                  </a:cubicBezTo>
                  <a:cubicBezTo>
                    <a:pt x="1038" y="3093"/>
                    <a:pt x="1065" y="3099"/>
                    <a:pt x="1092" y="3099"/>
                  </a:cubicBezTo>
                  <a:cubicBezTo>
                    <a:pt x="1151" y="3099"/>
                    <a:pt x="1209" y="3067"/>
                    <a:pt x="1239" y="3010"/>
                  </a:cubicBezTo>
                  <a:cubicBezTo>
                    <a:pt x="1404" y="2700"/>
                    <a:pt x="1492" y="2348"/>
                    <a:pt x="1492" y="1994"/>
                  </a:cubicBezTo>
                  <a:cubicBezTo>
                    <a:pt x="1492" y="1578"/>
                    <a:pt x="1373" y="1174"/>
                    <a:pt x="1150" y="82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0" name="Google Shape;210;p9"/>
            <p:cNvSpPr/>
            <p:nvPr/>
          </p:nvSpPr>
          <p:spPr>
            <a:xfrm>
              <a:off x="2352" y="986"/>
              <a:ext cx="12" cy="12"/>
            </a:xfrm>
            <a:custGeom>
              <a:avLst/>
              <a:gdLst/>
              <a:ahLst/>
              <a:cxnLst/>
              <a:rect l="l" t="t" r="r" b="b"/>
              <a:pathLst>
                <a:path w="345" h="334" extrusionOk="0">
                  <a:moveTo>
                    <a:pt x="167" y="334"/>
                  </a:moveTo>
                  <a:lnTo>
                    <a:pt x="177" y="334"/>
                  </a:lnTo>
                  <a:lnTo>
                    <a:pt x="177" y="334"/>
                  </a:lnTo>
                  <a:cubicBezTo>
                    <a:pt x="269" y="334"/>
                    <a:pt x="344" y="260"/>
                    <a:pt x="344" y="168"/>
                  </a:cubicBezTo>
                  <a:cubicBezTo>
                    <a:pt x="345" y="76"/>
                    <a:pt x="270" y="1"/>
                    <a:pt x="178" y="0"/>
                  </a:cubicBezTo>
                  <a:lnTo>
                    <a:pt x="167" y="0"/>
                  </a:lnTo>
                  <a:cubicBezTo>
                    <a:pt x="75" y="0"/>
                    <a:pt x="0" y="75"/>
                    <a:pt x="0" y="167"/>
                  </a:cubicBezTo>
                  <a:cubicBezTo>
                    <a:pt x="0" y="259"/>
                    <a:pt x="75" y="334"/>
                    <a:pt x="167" y="33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1" name="Google Shape;211;p9"/>
            <p:cNvSpPr/>
            <p:nvPr/>
          </p:nvSpPr>
          <p:spPr>
            <a:xfrm>
              <a:off x="2272" y="1023"/>
              <a:ext cx="53" cy="110"/>
            </a:xfrm>
            <a:custGeom>
              <a:avLst/>
              <a:gdLst/>
              <a:ahLst/>
              <a:cxnLst/>
              <a:rect l="l" t="t" r="r" b="b"/>
              <a:pathLst>
                <a:path w="1492" h="3098" extrusionOk="0">
                  <a:moveTo>
                    <a:pt x="1374" y="2781"/>
                  </a:moveTo>
                  <a:cubicBezTo>
                    <a:pt x="742" y="2478"/>
                    <a:pt x="334" y="1829"/>
                    <a:pt x="334" y="1128"/>
                  </a:cubicBezTo>
                  <a:cubicBezTo>
                    <a:pt x="334" y="828"/>
                    <a:pt x="408" y="531"/>
                    <a:pt x="547" y="268"/>
                  </a:cubicBezTo>
                  <a:cubicBezTo>
                    <a:pt x="591" y="187"/>
                    <a:pt x="560" y="86"/>
                    <a:pt x="479" y="43"/>
                  </a:cubicBezTo>
                  <a:cubicBezTo>
                    <a:pt x="397" y="0"/>
                    <a:pt x="296" y="30"/>
                    <a:pt x="253" y="112"/>
                  </a:cubicBezTo>
                  <a:cubicBezTo>
                    <a:pt x="88" y="422"/>
                    <a:pt x="0" y="774"/>
                    <a:pt x="0" y="1128"/>
                  </a:cubicBezTo>
                  <a:cubicBezTo>
                    <a:pt x="0" y="1544"/>
                    <a:pt x="119" y="1948"/>
                    <a:pt x="342" y="2297"/>
                  </a:cubicBezTo>
                  <a:cubicBezTo>
                    <a:pt x="560" y="2636"/>
                    <a:pt x="867" y="2907"/>
                    <a:pt x="1229" y="3082"/>
                  </a:cubicBezTo>
                  <a:cubicBezTo>
                    <a:pt x="1253" y="3093"/>
                    <a:pt x="1277" y="3098"/>
                    <a:pt x="1301" y="3098"/>
                  </a:cubicBezTo>
                  <a:cubicBezTo>
                    <a:pt x="1364" y="3098"/>
                    <a:pt x="1423" y="3063"/>
                    <a:pt x="1452" y="3004"/>
                  </a:cubicBezTo>
                  <a:cubicBezTo>
                    <a:pt x="1492" y="2921"/>
                    <a:pt x="1457" y="2821"/>
                    <a:pt x="1374" y="2781"/>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2" name="Google Shape;212;p9"/>
            <p:cNvSpPr/>
            <p:nvPr/>
          </p:nvSpPr>
          <p:spPr>
            <a:xfrm>
              <a:off x="2334" y="1128"/>
              <a:ext cx="12" cy="12"/>
            </a:xfrm>
            <a:custGeom>
              <a:avLst/>
              <a:gdLst/>
              <a:ahLst/>
              <a:cxnLst/>
              <a:rect l="l" t="t" r="r" b="b"/>
              <a:pathLst>
                <a:path w="344" h="334" extrusionOk="0">
                  <a:moveTo>
                    <a:pt x="177" y="0"/>
                  </a:moveTo>
                  <a:lnTo>
                    <a:pt x="167" y="0"/>
                  </a:lnTo>
                  <a:cubicBezTo>
                    <a:pt x="75" y="0"/>
                    <a:pt x="0" y="74"/>
                    <a:pt x="0" y="166"/>
                  </a:cubicBezTo>
                  <a:cubicBezTo>
                    <a:pt x="0" y="258"/>
                    <a:pt x="74" y="333"/>
                    <a:pt x="166" y="334"/>
                  </a:cubicBezTo>
                  <a:lnTo>
                    <a:pt x="177" y="334"/>
                  </a:lnTo>
                  <a:cubicBezTo>
                    <a:pt x="269" y="334"/>
                    <a:pt x="344" y="259"/>
                    <a:pt x="344" y="167"/>
                  </a:cubicBezTo>
                  <a:cubicBezTo>
                    <a:pt x="344" y="75"/>
                    <a:pt x="269" y="0"/>
                    <a:pt x="177"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3" name="Google Shape;213;p9"/>
            <p:cNvSpPr/>
            <p:nvPr/>
          </p:nvSpPr>
          <p:spPr>
            <a:xfrm>
              <a:off x="2147" y="865"/>
              <a:ext cx="302" cy="298"/>
            </a:xfrm>
            <a:custGeom>
              <a:avLst/>
              <a:gdLst/>
              <a:ahLst/>
              <a:cxnLst/>
              <a:rect l="l" t="t" r="r" b="b"/>
              <a:pathLst>
                <a:path w="8533" h="8433" extrusionOk="0">
                  <a:moveTo>
                    <a:pt x="5700" y="8100"/>
                  </a:moveTo>
                  <a:cubicBezTo>
                    <a:pt x="4322" y="8100"/>
                    <a:pt x="3200" y="6978"/>
                    <a:pt x="3200" y="5600"/>
                  </a:cubicBezTo>
                  <a:cubicBezTo>
                    <a:pt x="3200" y="4222"/>
                    <a:pt x="4322" y="3100"/>
                    <a:pt x="5700" y="3100"/>
                  </a:cubicBezTo>
                  <a:cubicBezTo>
                    <a:pt x="7079" y="3100"/>
                    <a:pt x="8200" y="4222"/>
                    <a:pt x="8200" y="5600"/>
                  </a:cubicBezTo>
                  <a:cubicBezTo>
                    <a:pt x="8200" y="6978"/>
                    <a:pt x="7079" y="8100"/>
                    <a:pt x="5700" y="8100"/>
                  </a:cubicBezTo>
                  <a:close/>
                  <a:moveTo>
                    <a:pt x="1667" y="7200"/>
                  </a:moveTo>
                  <a:cubicBezTo>
                    <a:pt x="1428" y="7200"/>
                    <a:pt x="1233" y="7006"/>
                    <a:pt x="1233" y="6767"/>
                  </a:cubicBezTo>
                  <a:cubicBezTo>
                    <a:pt x="1233" y="6528"/>
                    <a:pt x="1428" y="6333"/>
                    <a:pt x="1667" y="6333"/>
                  </a:cubicBezTo>
                  <a:lnTo>
                    <a:pt x="2963" y="6333"/>
                  </a:lnTo>
                  <a:cubicBezTo>
                    <a:pt x="3047" y="6647"/>
                    <a:pt x="3184" y="6939"/>
                    <a:pt x="3363" y="7200"/>
                  </a:cubicBezTo>
                  <a:lnTo>
                    <a:pt x="1667" y="7200"/>
                  </a:lnTo>
                  <a:close/>
                  <a:moveTo>
                    <a:pt x="1233" y="5567"/>
                  </a:moveTo>
                  <a:cubicBezTo>
                    <a:pt x="1233" y="5328"/>
                    <a:pt x="1428" y="5133"/>
                    <a:pt x="1667" y="5133"/>
                  </a:cubicBezTo>
                  <a:lnTo>
                    <a:pt x="2905" y="5133"/>
                  </a:lnTo>
                  <a:cubicBezTo>
                    <a:pt x="2880" y="5285"/>
                    <a:pt x="2867" y="5441"/>
                    <a:pt x="2867" y="5600"/>
                  </a:cubicBezTo>
                  <a:cubicBezTo>
                    <a:pt x="2867" y="5736"/>
                    <a:pt x="2876" y="5869"/>
                    <a:pt x="2895" y="6000"/>
                  </a:cubicBezTo>
                  <a:lnTo>
                    <a:pt x="1667" y="6000"/>
                  </a:lnTo>
                  <a:cubicBezTo>
                    <a:pt x="1428" y="6000"/>
                    <a:pt x="1233" y="5806"/>
                    <a:pt x="1233" y="5567"/>
                  </a:cubicBezTo>
                  <a:close/>
                  <a:moveTo>
                    <a:pt x="1233" y="4367"/>
                  </a:moveTo>
                  <a:cubicBezTo>
                    <a:pt x="1233" y="4128"/>
                    <a:pt x="1428" y="3933"/>
                    <a:pt x="1667" y="3933"/>
                  </a:cubicBezTo>
                  <a:lnTo>
                    <a:pt x="3410" y="3933"/>
                  </a:lnTo>
                  <a:cubicBezTo>
                    <a:pt x="3221" y="4193"/>
                    <a:pt x="3075" y="4485"/>
                    <a:pt x="2982" y="4800"/>
                  </a:cubicBezTo>
                  <a:lnTo>
                    <a:pt x="1667" y="4800"/>
                  </a:lnTo>
                  <a:cubicBezTo>
                    <a:pt x="1428" y="4800"/>
                    <a:pt x="1233" y="4606"/>
                    <a:pt x="1233" y="4367"/>
                  </a:cubicBezTo>
                  <a:close/>
                  <a:moveTo>
                    <a:pt x="1233" y="3167"/>
                  </a:moveTo>
                  <a:cubicBezTo>
                    <a:pt x="1233" y="2928"/>
                    <a:pt x="1428" y="2733"/>
                    <a:pt x="1667" y="2733"/>
                  </a:cubicBezTo>
                  <a:lnTo>
                    <a:pt x="5750" y="2733"/>
                  </a:lnTo>
                  <a:cubicBezTo>
                    <a:pt x="5817" y="2733"/>
                    <a:pt x="5881" y="2749"/>
                    <a:pt x="5939" y="2777"/>
                  </a:cubicBezTo>
                  <a:cubicBezTo>
                    <a:pt x="5860" y="2770"/>
                    <a:pt x="5781" y="2767"/>
                    <a:pt x="5700" y="2767"/>
                  </a:cubicBezTo>
                  <a:cubicBezTo>
                    <a:pt x="4918" y="2767"/>
                    <a:pt x="4208" y="3085"/>
                    <a:pt x="3695" y="3600"/>
                  </a:cubicBezTo>
                  <a:lnTo>
                    <a:pt x="1667" y="3600"/>
                  </a:lnTo>
                  <a:cubicBezTo>
                    <a:pt x="1428" y="3600"/>
                    <a:pt x="1233" y="3406"/>
                    <a:pt x="1233" y="3167"/>
                  </a:cubicBezTo>
                  <a:close/>
                  <a:moveTo>
                    <a:pt x="2300" y="1967"/>
                  </a:moveTo>
                  <a:cubicBezTo>
                    <a:pt x="2300" y="1728"/>
                    <a:pt x="2494" y="1533"/>
                    <a:pt x="2733" y="1533"/>
                  </a:cubicBezTo>
                  <a:lnTo>
                    <a:pt x="6817" y="1533"/>
                  </a:lnTo>
                  <a:cubicBezTo>
                    <a:pt x="7056" y="1533"/>
                    <a:pt x="7250" y="1728"/>
                    <a:pt x="7250" y="1967"/>
                  </a:cubicBezTo>
                  <a:cubicBezTo>
                    <a:pt x="7250" y="2206"/>
                    <a:pt x="7056" y="2400"/>
                    <a:pt x="6817" y="2400"/>
                  </a:cubicBezTo>
                  <a:lnTo>
                    <a:pt x="5750" y="2400"/>
                  </a:lnTo>
                  <a:lnTo>
                    <a:pt x="2733" y="2400"/>
                  </a:lnTo>
                  <a:cubicBezTo>
                    <a:pt x="2494" y="2400"/>
                    <a:pt x="2300" y="2206"/>
                    <a:pt x="2300" y="1967"/>
                  </a:cubicBezTo>
                  <a:close/>
                  <a:moveTo>
                    <a:pt x="333" y="767"/>
                  </a:moveTo>
                  <a:cubicBezTo>
                    <a:pt x="333" y="528"/>
                    <a:pt x="528" y="333"/>
                    <a:pt x="767" y="333"/>
                  </a:cubicBezTo>
                  <a:lnTo>
                    <a:pt x="4850" y="333"/>
                  </a:lnTo>
                  <a:cubicBezTo>
                    <a:pt x="5089" y="333"/>
                    <a:pt x="5283" y="528"/>
                    <a:pt x="5283" y="767"/>
                  </a:cubicBezTo>
                  <a:cubicBezTo>
                    <a:pt x="5283" y="1006"/>
                    <a:pt x="5089" y="1200"/>
                    <a:pt x="4850" y="1200"/>
                  </a:cubicBezTo>
                  <a:lnTo>
                    <a:pt x="767" y="1200"/>
                  </a:lnTo>
                  <a:cubicBezTo>
                    <a:pt x="528" y="1200"/>
                    <a:pt x="333" y="1006"/>
                    <a:pt x="333" y="767"/>
                  </a:cubicBezTo>
                  <a:close/>
                  <a:moveTo>
                    <a:pt x="6457" y="2869"/>
                  </a:moveTo>
                  <a:cubicBezTo>
                    <a:pt x="6437" y="2821"/>
                    <a:pt x="6412" y="2776"/>
                    <a:pt x="6383" y="2733"/>
                  </a:cubicBezTo>
                  <a:lnTo>
                    <a:pt x="6817" y="2733"/>
                  </a:lnTo>
                  <a:cubicBezTo>
                    <a:pt x="7239" y="2733"/>
                    <a:pt x="7583" y="2389"/>
                    <a:pt x="7583" y="1967"/>
                  </a:cubicBezTo>
                  <a:cubicBezTo>
                    <a:pt x="7583" y="1544"/>
                    <a:pt x="7239" y="1200"/>
                    <a:pt x="6817" y="1200"/>
                  </a:cubicBezTo>
                  <a:lnTo>
                    <a:pt x="5482" y="1200"/>
                  </a:lnTo>
                  <a:cubicBezTo>
                    <a:pt x="5567" y="1077"/>
                    <a:pt x="5617" y="927"/>
                    <a:pt x="5617" y="767"/>
                  </a:cubicBezTo>
                  <a:cubicBezTo>
                    <a:pt x="5617" y="344"/>
                    <a:pt x="5273" y="0"/>
                    <a:pt x="4850" y="0"/>
                  </a:cubicBezTo>
                  <a:lnTo>
                    <a:pt x="767" y="0"/>
                  </a:lnTo>
                  <a:cubicBezTo>
                    <a:pt x="344" y="0"/>
                    <a:pt x="0" y="344"/>
                    <a:pt x="0" y="767"/>
                  </a:cubicBezTo>
                  <a:cubicBezTo>
                    <a:pt x="0" y="1189"/>
                    <a:pt x="344" y="1533"/>
                    <a:pt x="767" y="1533"/>
                  </a:cubicBezTo>
                  <a:lnTo>
                    <a:pt x="2101" y="1533"/>
                  </a:lnTo>
                  <a:cubicBezTo>
                    <a:pt x="2016" y="1657"/>
                    <a:pt x="1967" y="1806"/>
                    <a:pt x="1967" y="1967"/>
                  </a:cubicBezTo>
                  <a:cubicBezTo>
                    <a:pt x="1967" y="2127"/>
                    <a:pt x="2016" y="2277"/>
                    <a:pt x="2101" y="2400"/>
                  </a:cubicBezTo>
                  <a:lnTo>
                    <a:pt x="1667" y="2400"/>
                  </a:lnTo>
                  <a:cubicBezTo>
                    <a:pt x="1244" y="2400"/>
                    <a:pt x="900" y="2744"/>
                    <a:pt x="900" y="3167"/>
                  </a:cubicBezTo>
                  <a:cubicBezTo>
                    <a:pt x="900" y="3409"/>
                    <a:pt x="1014" y="3626"/>
                    <a:pt x="1190" y="3767"/>
                  </a:cubicBezTo>
                  <a:cubicBezTo>
                    <a:pt x="1014" y="3907"/>
                    <a:pt x="900" y="4124"/>
                    <a:pt x="900" y="4367"/>
                  </a:cubicBezTo>
                  <a:cubicBezTo>
                    <a:pt x="900" y="4609"/>
                    <a:pt x="1014" y="4826"/>
                    <a:pt x="1190" y="4967"/>
                  </a:cubicBezTo>
                  <a:cubicBezTo>
                    <a:pt x="1014" y="5107"/>
                    <a:pt x="900" y="5324"/>
                    <a:pt x="900" y="5567"/>
                  </a:cubicBezTo>
                  <a:cubicBezTo>
                    <a:pt x="900" y="5809"/>
                    <a:pt x="1014" y="6026"/>
                    <a:pt x="1190" y="6167"/>
                  </a:cubicBezTo>
                  <a:cubicBezTo>
                    <a:pt x="1014" y="6307"/>
                    <a:pt x="900" y="6524"/>
                    <a:pt x="900" y="6767"/>
                  </a:cubicBezTo>
                  <a:cubicBezTo>
                    <a:pt x="900" y="7189"/>
                    <a:pt x="1244" y="7533"/>
                    <a:pt x="1667" y="7533"/>
                  </a:cubicBezTo>
                  <a:lnTo>
                    <a:pt x="3631" y="7533"/>
                  </a:lnTo>
                  <a:cubicBezTo>
                    <a:pt x="4148" y="8087"/>
                    <a:pt x="4884" y="8433"/>
                    <a:pt x="5700" y="8433"/>
                  </a:cubicBezTo>
                  <a:cubicBezTo>
                    <a:pt x="7262" y="8433"/>
                    <a:pt x="8533" y="7162"/>
                    <a:pt x="8533" y="5600"/>
                  </a:cubicBezTo>
                  <a:cubicBezTo>
                    <a:pt x="8533" y="4300"/>
                    <a:pt x="7653" y="3201"/>
                    <a:pt x="6457" y="2869"/>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14" name="Google Shape;214;p9"/>
          <p:cNvGrpSpPr/>
          <p:nvPr/>
        </p:nvGrpSpPr>
        <p:grpSpPr>
          <a:xfrm>
            <a:off x="9175602" y="2298673"/>
            <a:ext cx="629874" cy="629874"/>
            <a:chOff x="4316" y="782"/>
            <a:chExt cx="271" cy="271"/>
          </a:xfrm>
        </p:grpSpPr>
        <p:sp>
          <p:nvSpPr>
            <p:cNvPr id="215" name="Google Shape;215;p9"/>
            <p:cNvSpPr/>
            <p:nvPr/>
          </p:nvSpPr>
          <p:spPr>
            <a:xfrm>
              <a:off x="4415" y="838"/>
              <a:ext cx="10" cy="11"/>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6" name="Google Shape;216;p9"/>
            <p:cNvSpPr/>
            <p:nvPr/>
          </p:nvSpPr>
          <p:spPr>
            <a:xfrm>
              <a:off x="4415" y="881"/>
              <a:ext cx="10" cy="1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7" name="Google Shape;217;p9"/>
            <p:cNvSpPr/>
            <p:nvPr/>
          </p:nvSpPr>
          <p:spPr>
            <a:xfrm>
              <a:off x="4316" y="782"/>
              <a:ext cx="271" cy="271"/>
            </a:xfrm>
            <a:custGeom>
              <a:avLst/>
              <a:gdLst/>
              <a:ahLst/>
              <a:cxnLst/>
              <a:rect l="l" t="t" r="r" b="b"/>
              <a:pathLst>
                <a:path w="8533" h="8533" extrusionOk="0">
                  <a:moveTo>
                    <a:pt x="500" y="333"/>
                  </a:moveTo>
                  <a:lnTo>
                    <a:pt x="8033" y="333"/>
                  </a:lnTo>
                  <a:cubicBezTo>
                    <a:pt x="8125" y="333"/>
                    <a:pt x="8200" y="408"/>
                    <a:pt x="8200" y="500"/>
                  </a:cubicBezTo>
                  <a:cubicBezTo>
                    <a:pt x="8200" y="592"/>
                    <a:pt x="8125" y="667"/>
                    <a:pt x="8033" y="667"/>
                  </a:cubicBezTo>
                  <a:lnTo>
                    <a:pt x="500" y="667"/>
                  </a:lnTo>
                  <a:cubicBezTo>
                    <a:pt x="408" y="667"/>
                    <a:pt x="333" y="592"/>
                    <a:pt x="333" y="500"/>
                  </a:cubicBezTo>
                  <a:cubicBezTo>
                    <a:pt x="333" y="408"/>
                    <a:pt x="408" y="333"/>
                    <a:pt x="500" y="333"/>
                  </a:cubicBezTo>
                  <a:close/>
                  <a:moveTo>
                    <a:pt x="7700" y="6200"/>
                  </a:moveTo>
                  <a:lnTo>
                    <a:pt x="833" y="6200"/>
                  </a:lnTo>
                  <a:cubicBezTo>
                    <a:pt x="741" y="6200"/>
                    <a:pt x="667" y="6125"/>
                    <a:pt x="667" y="6033"/>
                  </a:cubicBezTo>
                  <a:lnTo>
                    <a:pt x="667" y="1000"/>
                  </a:lnTo>
                  <a:lnTo>
                    <a:pt x="7867" y="1000"/>
                  </a:lnTo>
                  <a:lnTo>
                    <a:pt x="7867" y="6033"/>
                  </a:lnTo>
                  <a:cubicBezTo>
                    <a:pt x="7867" y="6125"/>
                    <a:pt x="7792" y="6200"/>
                    <a:pt x="7700" y="6200"/>
                  </a:cubicBezTo>
                  <a:close/>
                  <a:moveTo>
                    <a:pt x="4267" y="8200"/>
                  </a:moveTo>
                  <a:cubicBezTo>
                    <a:pt x="4175" y="8200"/>
                    <a:pt x="4100" y="8125"/>
                    <a:pt x="4100" y="8033"/>
                  </a:cubicBezTo>
                  <a:cubicBezTo>
                    <a:pt x="4100" y="7941"/>
                    <a:pt x="4175" y="7867"/>
                    <a:pt x="4267" y="7867"/>
                  </a:cubicBezTo>
                  <a:cubicBezTo>
                    <a:pt x="4359" y="7867"/>
                    <a:pt x="4433" y="7941"/>
                    <a:pt x="4433" y="8033"/>
                  </a:cubicBezTo>
                  <a:cubicBezTo>
                    <a:pt x="4433" y="8125"/>
                    <a:pt x="4359" y="8200"/>
                    <a:pt x="4267" y="8200"/>
                  </a:cubicBezTo>
                  <a:close/>
                  <a:moveTo>
                    <a:pt x="333" y="971"/>
                  </a:moveTo>
                  <a:lnTo>
                    <a:pt x="333" y="6033"/>
                  </a:lnTo>
                  <a:cubicBezTo>
                    <a:pt x="333" y="6309"/>
                    <a:pt x="558" y="6533"/>
                    <a:pt x="833" y="6533"/>
                  </a:cubicBezTo>
                  <a:lnTo>
                    <a:pt x="4100" y="6533"/>
                  </a:lnTo>
                  <a:lnTo>
                    <a:pt x="4100" y="7562"/>
                  </a:lnTo>
                  <a:cubicBezTo>
                    <a:pt x="3906" y="7631"/>
                    <a:pt x="3767" y="7816"/>
                    <a:pt x="3767" y="8033"/>
                  </a:cubicBezTo>
                  <a:cubicBezTo>
                    <a:pt x="3767" y="8309"/>
                    <a:pt x="3991" y="8533"/>
                    <a:pt x="4267" y="8533"/>
                  </a:cubicBezTo>
                  <a:cubicBezTo>
                    <a:pt x="4542" y="8533"/>
                    <a:pt x="4767" y="8309"/>
                    <a:pt x="4767" y="8033"/>
                  </a:cubicBezTo>
                  <a:cubicBezTo>
                    <a:pt x="4767" y="7816"/>
                    <a:pt x="4627" y="7631"/>
                    <a:pt x="4433" y="7562"/>
                  </a:cubicBezTo>
                  <a:lnTo>
                    <a:pt x="4433" y="6533"/>
                  </a:lnTo>
                  <a:lnTo>
                    <a:pt x="7700" y="6533"/>
                  </a:lnTo>
                  <a:cubicBezTo>
                    <a:pt x="7976" y="6533"/>
                    <a:pt x="8200" y="6309"/>
                    <a:pt x="8200" y="6033"/>
                  </a:cubicBezTo>
                  <a:lnTo>
                    <a:pt x="8200" y="971"/>
                  </a:lnTo>
                  <a:cubicBezTo>
                    <a:pt x="8394" y="903"/>
                    <a:pt x="8533" y="717"/>
                    <a:pt x="8533" y="500"/>
                  </a:cubicBezTo>
                  <a:cubicBezTo>
                    <a:pt x="8533" y="224"/>
                    <a:pt x="8309" y="0"/>
                    <a:pt x="8033" y="0"/>
                  </a:cubicBezTo>
                  <a:lnTo>
                    <a:pt x="500" y="0"/>
                  </a:lnTo>
                  <a:cubicBezTo>
                    <a:pt x="224" y="0"/>
                    <a:pt x="0" y="224"/>
                    <a:pt x="0" y="500"/>
                  </a:cubicBezTo>
                  <a:cubicBezTo>
                    <a:pt x="0" y="717"/>
                    <a:pt x="139" y="903"/>
                    <a:pt x="333" y="971"/>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8" name="Google Shape;218;p9"/>
            <p:cNvSpPr/>
            <p:nvPr/>
          </p:nvSpPr>
          <p:spPr>
            <a:xfrm>
              <a:off x="4358" y="838"/>
              <a:ext cx="46" cy="11"/>
            </a:xfrm>
            <a:custGeom>
              <a:avLst/>
              <a:gdLst/>
              <a:ahLst/>
              <a:cxnLst/>
              <a:rect l="l" t="t" r="r" b="b"/>
              <a:pathLst>
                <a:path w="1434" h="333" extrusionOk="0">
                  <a:moveTo>
                    <a:pt x="167" y="333"/>
                  </a:moveTo>
                  <a:lnTo>
                    <a:pt x="1267" y="333"/>
                  </a:lnTo>
                  <a:cubicBezTo>
                    <a:pt x="1359" y="333"/>
                    <a:pt x="1434" y="258"/>
                    <a:pt x="1434" y="166"/>
                  </a:cubicBezTo>
                  <a:cubicBezTo>
                    <a:pt x="1434" y="74"/>
                    <a:pt x="1359" y="0"/>
                    <a:pt x="1267" y="0"/>
                  </a:cubicBezTo>
                  <a:lnTo>
                    <a:pt x="167" y="0"/>
                  </a:lnTo>
                  <a:cubicBezTo>
                    <a:pt x="75" y="0"/>
                    <a:pt x="0" y="74"/>
                    <a:pt x="0" y="166"/>
                  </a:cubicBezTo>
                  <a:cubicBezTo>
                    <a:pt x="0" y="258"/>
                    <a:pt x="75" y="333"/>
                    <a:pt x="167"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9" name="Google Shape;219;p9"/>
            <p:cNvSpPr/>
            <p:nvPr/>
          </p:nvSpPr>
          <p:spPr>
            <a:xfrm>
              <a:off x="4358" y="859"/>
              <a:ext cx="67" cy="11"/>
            </a:xfrm>
            <a:custGeom>
              <a:avLst/>
              <a:gdLst/>
              <a:ahLst/>
              <a:cxnLst/>
              <a:rect l="l" t="t" r="r" b="b"/>
              <a:pathLst>
                <a:path w="2100" h="334" extrusionOk="0">
                  <a:moveTo>
                    <a:pt x="167" y="334"/>
                  </a:moveTo>
                  <a:lnTo>
                    <a:pt x="1934" y="334"/>
                  </a:lnTo>
                  <a:cubicBezTo>
                    <a:pt x="2026" y="334"/>
                    <a:pt x="2100" y="259"/>
                    <a:pt x="2100" y="167"/>
                  </a:cubicBezTo>
                  <a:cubicBezTo>
                    <a:pt x="2100" y="75"/>
                    <a:pt x="2026" y="0"/>
                    <a:pt x="1934" y="0"/>
                  </a:cubicBezTo>
                  <a:lnTo>
                    <a:pt x="167" y="0"/>
                  </a:lnTo>
                  <a:cubicBezTo>
                    <a:pt x="75" y="0"/>
                    <a:pt x="0" y="75"/>
                    <a:pt x="0" y="167"/>
                  </a:cubicBezTo>
                  <a:cubicBezTo>
                    <a:pt x="0" y="259"/>
                    <a:pt x="75" y="334"/>
                    <a:pt x="167" y="33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0" name="Google Shape;220;p9"/>
            <p:cNvSpPr/>
            <p:nvPr/>
          </p:nvSpPr>
          <p:spPr>
            <a:xfrm>
              <a:off x="4358" y="881"/>
              <a:ext cx="46" cy="10"/>
            </a:xfrm>
            <a:custGeom>
              <a:avLst/>
              <a:gdLst/>
              <a:ahLst/>
              <a:cxnLst/>
              <a:rect l="l" t="t" r="r" b="b"/>
              <a:pathLst>
                <a:path w="1434" h="333" extrusionOk="0">
                  <a:moveTo>
                    <a:pt x="167" y="333"/>
                  </a:moveTo>
                  <a:lnTo>
                    <a:pt x="1267" y="333"/>
                  </a:lnTo>
                  <a:cubicBezTo>
                    <a:pt x="1359" y="333"/>
                    <a:pt x="1434" y="259"/>
                    <a:pt x="1434" y="167"/>
                  </a:cubicBezTo>
                  <a:cubicBezTo>
                    <a:pt x="1434" y="75"/>
                    <a:pt x="1359" y="0"/>
                    <a:pt x="1267" y="0"/>
                  </a:cubicBezTo>
                  <a:lnTo>
                    <a:pt x="167" y="0"/>
                  </a:lnTo>
                  <a:cubicBezTo>
                    <a:pt x="75" y="0"/>
                    <a:pt x="0" y="75"/>
                    <a:pt x="0" y="167"/>
                  </a:cubicBezTo>
                  <a:cubicBezTo>
                    <a:pt x="0" y="259"/>
                    <a:pt x="75" y="333"/>
                    <a:pt x="167"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1" name="Google Shape;221;p9"/>
            <p:cNvSpPr/>
            <p:nvPr/>
          </p:nvSpPr>
          <p:spPr>
            <a:xfrm>
              <a:off x="4358" y="902"/>
              <a:ext cx="67" cy="10"/>
            </a:xfrm>
            <a:custGeom>
              <a:avLst/>
              <a:gdLst/>
              <a:ahLst/>
              <a:cxnLst/>
              <a:rect l="l" t="t" r="r" b="b"/>
              <a:pathLst>
                <a:path w="2100" h="333" extrusionOk="0">
                  <a:moveTo>
                    <a:pt x="167" y="333"/>
                  </a:moveTo>
                  <a:lnTo>
                    <a:pt x="1934" y="333"/>
                  </a:lnTo>
                  <a:cubicBezTo>
                    <a:pt x="2026" y="333"/>
                    <a:pt x="2100" y="258"/>
                    <a:pt x="2100" y="166"/>
                  </a:cubicBezTo>
                  <a:cubicBezTo>
                    <a:pt x="2100" y="74"/>
                    <a:pt x="2026" y="0"/>
                    <a:pt x="1934" y="0"/>
                  </a:cubicBezTo>
                  <a:lnTo>
                    <a:pt x="167" y="0"/>
                  </a:lnTo>
                  <a:cubicBezTo>
                    <a:pt x="75" y="0"/>
                    <a:pt x="0" y="74"/>
                    <a:pt x="0" y="166"/>
                  </a:cubicBezTo>
                  <a:cubicBezTo>
                    <a:pt x="0" y="258"/>
                    <a:pt x="75" y="333"/>
                    <a:pt x="167" y="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2" name="Google Shape;222;p9"/>
            <p:cNvSpPr/>
            <p:nvPr/>
          </p:nvSpPr>
          <p:spPr>
            <a:xfrm>
              <a:off x="4358" y="923"/>
              <a:ext cx="67" cy="11"/>
            </a:xfrm>
            <a:custGeom>
              <a:avLst/>
              <a:gdLst/>
              <a:ahLst/>
              <a:cxnLst/>
              <a:rect l="l" t="t" r="r" b="b"/>
              <a:pathLst>
                <a:path w="2100" h="334" extrusionOk="0">
                  <a:moveTo>
                    <a:pt x="167" y="334"/>
                  </a:moveTo>
                  <a:lnTo>
                    <a:pt x="1934" y="334"/>
                  </a:lnTo>
                  <a:cubicBezTo>
                    <a:pt x="2026" y="334"/>
                    <a:pt x="2100" y="259"/>
                    <a:pt x="2100" y="167"/>
                  </a:cubicBezTo>
                  <a:cubicBezTo>
                    <a:pt x="2100" y="75"/>
                    <a:pt x="2026" y="0"/>
                    <a:pt x="1934" y="0"/>
                  </a:cubicBezTo>
                  <a:lnTo>
                    <a:pt x="167" y="0"/>
                  </a:lnTo>
                  <a:cubicBezTo>
                    <a:pt x="75" y="0"/>
                    <a:pt x="0" y="75"/>
                    <a:pt x="0" y="167"/>
                  </a:cubicBezTo>
                  <a:cubicBezTo>
                    <a:pt x="0" y="259"/>
                    <a:pt x="75" y="334"/>
                    <a:pt x="167" y="33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3" name="Google Shape;223;p9"/>
            <p:cNvSpPr/>
            <p:nvPr/>
          </p:nvSpPr>
          <p:spPr>
            <a:xfrm>
              <a:off x="4358" y="944"/>
              <a:ext cx="184" cy="11"/>
            </a:xfrm>
            <a:custGeom>
              <a:avLst/>
              <a:gdLst/>
              <a:ahLst/>
              <a:cxnLst/>
              <a:rect l="l" t="t" r="r" b="b"/>
              <a:pathLst>
                <a:path w="5767" h="333" extrusionOk="0">
                  <a:moveTo>
                    <a:pt x="5600" y="0"/>
                  </a:moveTo>
                  <a:lnTo>
                    <a:pt x="167" y="0"/>
                  </a:lnTo>
                  <a:cubicBezTo>
                    <a:pt x="75" y="0"/>
                    <a:pt x="0" y="75"/>
                    <a:pt x="0" y="167"/>
                  </a:cubicBezTo>
                  <a:cubicBezTo>
                    <a:pt x="0" y="259"/>
                    <a:pt x="75" y="333"/>
                    <a:pt x="167" y="333"/>
                  </a:cubicBezTo>
                  <a:lnTo>
                    <a:pt x="5600" y="333"/>
                  </a:lnTo>
                  <a:cubicBezTo>
                    <a:pt x="5692" y="333"/>
                    <a:pt x="5767" y="259"/>
                    <a:pt x="5767" y="167"/>
                  </a:cubicBezTo>
                  <a:cubicBezTo>
                    <a:pt x="5767" y="75"/>
                    <a:pt x="5692" y="0"/>
                    <a:pt x="560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4" name="Google Shape;224;p9"/>
            <p:cNvSpPr/>
            <p:nvPr/>
          </p:nvSpPr>
          <p:spPr>
            <a:xfrm>
              <a:off x="4446" y="838"/>
              <a:ext cx="96" cy="96"/>
            </a:xfrm>
            <a:custGeom>
              <a:avLst/>
              <a:gdLst/>
              <a:ahLst/>
              <a:cxnLst/>
              <a:rect l="l" t="t" r="r" b="b"/>
              <a:pathLst>
                <a:path w="3000" h="3000" extrusionOk="0">
                  <a:moveTo>
                    <a:pt x="1500" y="2666"/>
                  </a:moveTo>
                  <a:cubicBezTo>
                    <a:pt x="857" y="2666"/>
                    <a:pt x="333" y="2143"/>
                    <a:pt x="333" y="1500"/>
                  </a:cubicBezTo>
                  <a:cubicBezTo>
                    <a:pt x="333" y="915"/>
                    <a:pt x="764" y="427"/>
                    <a:pt x="1333" y="345"/>
                  </a:cubicBezTo>
                  <a:lnTo>
                    <a:pt x="1333" y="1500"/>
                  </a:lnTo>
                  <a:cubicBezTo>
                    <a:pt x="1333" y="1592"/>
                    <a:pt x="1408" y="1666"/>
                    <a:pt x="1500" y="1666"/>
                  </a:cubicBezTo>
                  <a:lnTo>
                    <a:pt x="2655" y="1666"/>
                  </a:lnTo>
                  <a:cubicBezTo>
                    <a:pt x="2573" y="2231"/>
                    <a:pt x="2087" y="2666"/>
                    <a:pt x="1500" y="2666"/>
                  </a:cubicBezTo>
                  <a:close/>
                  <a:moveTo>
                    <a:pt x="2655" y="1333"/>
                  </a:moveTo>
                  <a:lnTo>
                    <a:pt x="1667" y="1333"/>
                  </a:lnTo>
                  <a:lnTo>
                    <a:pt x="1667" y="345"/>
                  </a:lnTo>
                  <a:cubicBezTo>
                    <a:pt x="2177" y="418"/>
                    <a:pt x="2581" y="823"/>
                    <a:pt x="2655" y="1333"/>
                  </a:cubicBezTo>
                  <a:close/>
                  <a:moveTo>
                    <a:pt x="1500" y="0"/>
                  </a:moveTo>
                  <a:cubicBezTo>
                    <a:pt x="666" y="0"/>
                    <a:pt x="0" y="677"/>
                    <a:pt x="0" y="1500"/>
                  </a:cubicBezTo>
                  <a:cubicBezTo>
                    <a:pt x="0" y="2327"/>
                    <a:pt x="673" y="3000"/>
                    <a:pt x="1500" y="3000"/>
                  </a:cubicBezTo>
                  <a:cubicBezTo>
                    <a:pt x="2327" y="3000"/>
                    <a:pt x="3000" y="2327"/>
                    <a:pt x="3000" y="1500"/>
                  </a:cubicBezTo>
                  <a:cubicBezTo>
                    <a:pt x="3000" y="673"/>
                    <a:pt x="2327" y="0"/>
                    <a:pt x="150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pic>
        <p:nvPicPr>
          <p:cNvPr id="225" name="Google Shape;225;p9"/>
          <p:cNvPicPr preferRelativeResize="0">
            <a:picLocks noGrp="1"/>
          </p:cNvPicPr>
          <p:nvPr>
            <p:ph type="pic" idx="2"/>
          </p:nvPr>
        </p:nvPicPr>
        <p:blipFill rotWithShape="1">
          <a:blip r:embed="rId3">
            <a:alphaModFix/>
          </a:blip>
          <a:srcRect l="16622" r="16622"/>
          <a:stretch/>
        </p:blipFill>
        <p:spPr>
          <a:xfrm>
            <a:off x="4484451" y="1851024"/>
            <a:ext cx="3216275" cy="3216275"/>
          </a:xfrm>
          <a:prstGeom prst="ellipse">
            <a:avLst/>
          </a:prstGeom>
          <a:solidFill>
            <a:schemeClr val="lt1"/>
          </a:solidFill>
          <a:ln>
            <a:noFill/>
          </a:ln>
        </p:spPr>
      </p:pic>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43" y="-284382"/>
            <a:ext cx="8623663" cy="1325563"/>
          </a:xfrm>
        </p:spPr>
        <p:txBody>
          <a:bodyPr/>
          <a:lstStyle/>
          <a:p>
            <a:r>
              <a:rPr lang="en-US" dirty="0"/>
              <a:t>Films Released by Year</a:t>
            </a:r>
          </a:p>
        </p:txBody>
      </p:sp>
      <p:pic>
        <p:nvPicPr>
          <p:cNvPr id="5" name="Picture 4" descr="Chart, histogram&#10;&#10;Description automatically generated">
            <a:extLst>
              <a:ext uri="{FF2B5EF4-FFF2-40B4-BE49-F238E27FC236}">
                <a16:creationId xmlns:a16="http://schemas.microsoft.com/office/drawing/2014/main" id="{1F79B34D-3F51-49B7-BCF5-F81C01FAEEA3}"/>
              </a:ext>
            </a:extLst>
          </p:cNvPr>
          <p:cNvPicPr>
            <a:picLocks noChangeAspect="1"/>
          </p:cNvPicPr>
          <p:nvPr/>
        </p:nvPicPr>
        <p:blipFill>
          <a:blip r:embed="rId3"/>
          <a:stretch>
            <a:fillRect/>
          </a:stretch>
        </p:blipFill>
        <p:spPr>
          <a:xfrm>
            <a:off x="1242562" y="881694"/>
            <a:ext cx="9706876" cy="4604707"/>
          </a:xfrm>
          <a:prstGeom prst="rect">
            <a:avLst/>
          </a:prstGeom>
        </p:spPr>
      </p:pic>
    </p:spTree>
    <p:extLst>
      <p:ext uri="{BB962C8B-B14F-4D97-AF65-F5344CB8AC3E}">
        <p14:creationId xmlns:p14="http://schemas.microsoft.com/office/powerpoint/2010/main" val="2059971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43" y="-284382"/>
            <a:ext cx="8623663" cy="1325563"/>
          </a:xfrm>
        </p:spPr>
        <p:txBody>
          <a:bodyPr/>
          <a:lstStyle/>
          <a:p>
            <a:r>
              <a:rPr lang="en-US" dirty="0"/>
              <a:t>Average Rating per Year</a:t>
            </a:r>
          </a:p>
        </p:txBody>
      </p:sp>
      <p:pic>
        <p:nvPicPr>
          <p:cNvPr id="4" name="Picture 3" descr="Chart, scatter chart&#10;&#10;Description automatically generated">
            <a:extLst>
              <a:ext uri="{FF2B5EF4-FFF2-40B4-BE49-F238E27FC236}">
                <a16:creationId xmlns:a16="http://schemas.microsoft.com/office/drawing/2014/main" id="{28EDEC13-E39E-4FD5-87AC-BF6A7AF5DDCB}"/>
              </a:ext>
            </a:extLst>
          </p:cNvPr>
          <p:cNvPicPr>
            <a:picLocks noChangeAspect="1"/>
          </p:cNvPicPr>
          <p:nvPr/>
        </p:nvPicPr>
        <p:blipFill>
          <a:blip r:embed="rId3"/>
          <a:stretch>
            <a:fillRect/>
          </a:stretch>
        </p:blipFill>
        <p:spPr>
          <a:xfrm>
            <a:off x="1236256" y="935666"/>
            <a:ext cx="9719487" cy="4663070"/>
          </a:xfrm>
          <a:prstGeom prst="rect">
            <a:avLst/>
          </a:prstGeom>
        </p:spPr>
      </p:pic>
    </p:spTree>
    <p:extLst>
      <p:ext uri="{BB962C8B-B14F-4D97-AF65-F5344CB8AC3E}">
        <p14:creationId xmlns:p14="http://schemas.microsoft.com/office/powerpoint/2010/main" val="4256010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43" y="-284382"/>
            <a:ext cx="8623663" cy="1325563"/>
          </a:xfrm>
        </p:spPr>
        <p:txBody>
          <a:bodyPr/>
          <a:lstStyle/>
          <a:p>
            <a:r>
              <a:rPr lang="en-US" dirty="0"/>
              <a:t>Average Rating by Director</a:t>
            </a:r>
          </a:p>
        </p:txBody>
      </p:sp>
      <p:pic>
        <p:nvPicPr>
          <p:cNvPr id="4" name="Picture 3" descr="Chart, line chart&#10;&#10;Description automatically generated">
            <a:extLst>
              <a:ext uri="{FF2B5EF4-FFF2-40B4-BE49-F238E27FC236}">
                <a16:creationId xmlns:a16="http://schemas.microsoft.com/office/drawing/2014/main" id="{AE1062D6-599C-49E8-8D6B-D1D2A1B5DCC4}"/>
              </a:ext>
            </a:extLst>
          </p:cNvPr>
          <p:cNvPicPr>
            <a:picLocks noChangeAspect="1"/>
          </p:cNvPicPr>
          <p:nvPr/>
        </p:nvPicPr>
        <p:blipFill>
          <a:blip r:embed="rId3"/>
          <a:stretch>
            <a:fillRect/>
          </a:stretch>
        </p:blipFill>
        <p:spPr>
          <a:xfrm>
            <a:off x="1385687" y="1041181"/>
            <a:ext cx="9420626" cy="4504179"/>
          </a:xfrm>
          <a:prstGeom prst="rect">
            <a:avLst/>
          </a:prstGeom>
        </p:spPr>
      </p:pic>
    </p:spTree>
    <p:extLst>
      <p:ext uri="{BB962C8B-B14F-4D97-AF65-F5344CB8AC3E}">
        <p14:creationId xmlns:p14="http://schemas.microsoft.com/office/powerpoint/2010/main" val="228732530"/>
      </p:ext>
    </p:extLst>
  </p:cSld>
  <p:clrMapOvr>
    <a:masterClrMapping/>
  </p:clrMapOvr>
</p:sld>
</file>

<file path=ppt/theme/theme1.xml><?xml version="1.0" encoding="utf-8"?>
<a:theme xmlns:a="http://schemas.openxmlformats.org/drawingml/2006/main" name="Office Theme">
  <a:themeElements>
    <a:clrScheme name="America">
      <a:dk1>
        <a:srgbClr val="242424"/>
      </a:dk1>
      <a:lt1>
        <a:srgbClr val="FFFFFF"/>
      </a:lt1>
      <a:dk2>
        <a:srgbClr val="242424"/>
      </a:dk2>
      <a:lt2>
        <a:srgbClr val="FFFFFF"/>
      </a:lt2>
      <a:accent1>
        <a:srgbClr val="888888"/>
      </a:accent1>
      <a:accent2>
        <a:srgbClr val="0D76BD"/>
      </a:accent2>
      <a:accent3>
        <a:srgbClr val="EE3A3A"/>
      </a:accent3>
      <a:accent4>
        <a:srgbClr val="0660A9"/>
      </a:accent4>
      <a:accent5>
        <a:srgbClr val="242424"/>
      </a:accent5>
      <a:accent6>
        <a:srgbClr val="BFBFBF"/>
      </a:accent6>
      <a:hlink>
        <a:srgbClr val="99AEBF"/>
      </a:hlink>
      <a:folHlink>
        <a:srgbClr val="99AEB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3" id="{39C744A2-E5FC-2F48-A80F-F4AE7949EA6D}" vid="{FAD25278-B638-3C4A-BB40-38A1F31F3457}"/>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2958</Words>
  <Application>Microsoft Office PowerPoint</Application>
  <PresentationFormat>Widescreen</PresentationFormat>
  <Paragraphs>173</Paragraphs>
  <Slides>19</Slides>
  <Notes>19</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19</vt:i4>
      </vt:variant>
    </vt:vector>
  </HeadingPairs>
  <TitlesOfParts>
    <vt:vector size="25" baseType="lpstr">
      <vt:lpstr>Trebuchet MS</vt:lpstr>
      <vt:lpstr>Raleway</vt:lpstr>
      <vt:lpstr>Arial</vt:lpstr>
      <vt:lpstr>Calibri</vt:lpstr>
      <vt:lpstr>Office Theme</vt:lpstr>
      <vt:lpstr>1_Office Theme</vt:lpstr>
      <vt:lpstr>Examining Disney Magic</vt:lpstr>
      <vt:lpstr>PowerPoint Presentation</vt:lpstr>
      <vt:lpstr>PowerPoint Presentation</vt:lpstr>
      <vt:lpstr>PowerPoint Presentation</vt:lpstr>
      <vt:lpstr>PowerPoint Presentation</vt:lpstr>
      <vt:lpstr>PowerPoint Presentation</vt:lpstr>
      <vt:lpstr>Films Released by Year</vt:lpstr>
      <vt:lpstr>Average Rating per Year</vt:lpstr>
      <vt:lpstr>Average Rating by Director</vt:lpstr>
      <vt:lpstr>Average Rating by Film Count</vt:lpstr>
      <vt:lpstr>ROI by Previous Film Counts</vt:lpstr>
      <vt:lpstr>Average Rating by Genre</vt:lpstr>
      <vt:lpstr>Analysis</vt:lpstr>
      <vt:lpstr>Analysis</vt:lpstr>
      <vt:lpstr>Analysis</vt:lpstr>
      <vt:lpstr>Analysis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Examining Disney Magic</dc:title>
  <dc:creator>Vitaliy</dc:creator>
  <cp:lastModifiedBy>Ben Roberts</cp:lastModifiedBy>
  <cp:revision>2</cp:revision>
  <dcterms:created xsi:type="dcterms:W3CDTF">2018-05-08T10:07:13Z</dcterms:created>
  <dcterms:modified xsi:type="dcterms:W3CDTF">2022-04-18T13:51:54Z</dcterms:modified>
</cp:coreProperties>
</file>